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9" r:id="rId2"/>
    <p:sldId id="307" r:id="rId3"/>
    <p:sldId id="271" r:id="rId4"/>
    <p:sldId id="316" r:id="rId5"/>
    <p:sldId id="324" r:id="rId6"/>
    <p:sldId id="313" r:id="rId7"/>
    <p:sldId id="314" r:id="rId8"/>
    <p:sldId id="327" r:id="rId9"/>
    <p:sldId id="329" r:id="rId10"/>
    <p:sldId id="330" r:id="rId11"/>
    <p:sldId id="358" r:id="rId12"/>
    <p:sldId id="308" r:id="rId13"/>
    <p:sldId id="318" r:id="rId14"/>
    <p:sldId id="334" r:id="rId15"/>
    <p:sldId id="320" r:id="rId16"/>
    <p:sldId id="335" r:id="rId17"/>
    <p:sldId id="319" r:id="rId18"/>
    <p:sldId id="317" r:id="rId19"/>
    <p:sldId id="332" r:id="rId20"/>
    <p:sldId id="337" r:id="rId21"/>
    <p:sldId id="339" r:id="rId22"/>
    <p:sldId id="342" r:id="rId23"/>
    <p:sldId id="343" r:id="rId24"/>
    <p:sldId id="345" r:id="rId25"/>
    <p:sldId id="347" r:id="rId26"/>
    <p:sldId id="348" r:id="rId27"/>
    <p:sldId id="350" r:id="rId28"/>
    <p:sldId id="351" r:id="rId29"/>
    <p:sldId id="352" r:id="rId30"/>
    <p:sldId id="354" r:id="rId31"/>
    <p:sldId id="355" r:id="rId32"/>
    <p:sldId id="356" r:id="rId33"/>
    <p:sldId id="357" r:id="rId34"/>
  </p:sldIdLst>
  <p:sldSz cx="10071100" cy="5664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Lebedeva" initials="NL" lastIdx="17" clrIdx="0">
    <p:extLst>
      <p:ext uri="{19B8F6BF-5375-455C-9EA6-DF929625EA0E}">
        <p15:presenceInfo xmlns:p15="http://schemas.microsoft.com/office/powerpoint/2012/main" xmlns="" userId="S-1-5-21-4278536060-508677287-4184602909-37554" providerId="AD"/>
      </p:ext>
    </p:extLst>
  </p:cmAuthor>
  <p:cmAuthor id="2" name="Костина Ольга" initials="КО" lastIdx="7" clrIdx="1">
    <p:extLst>
      <p:ext uri="{19B8F6BF-5375-455C-9EA6-DF929625EA0E}">
        <p15:presenceInfo xmlns:p15="http://schemas.microsoft.com/office/powerpoint/2012/main" xmlns="" userId="S-1-5-21-4278536060-508677287-4184602909-24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6BD"/>
    <a:srgbClr val="FDFBEE"/>
    <a:srgbClr val="009FEE"/>
    <a:srgbClr val="3B11ED"/>
    <a:srgbClr val="E2F2F1"/>
    <a:srgbClr val="D5E8EF"/>
    <a:srgbClr val="BCDAE6"/>
    <a:srgbClr val="2D98CD"/>
    <a:srgbClr val="80D8FC"/>
    <a:srgbClr val="277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0" autoAdjust="0"/>
    <p:restoredTop sz="78084" autoAdjust="0"/>
  </p:normalViewPr>
  <p:slideViewPr>
    <p:cSldViewPr snapToGrid="0">
      <p:cViewPr>
        <p:scale>
          <a:sx n="76" d="100"/>
          <a:sy n="76" d="100"/>
        </p:scale>
        <p:origin x="-834" y="-72"/>
      </p:cViewPr>
      <p:guideLst>
        <p:guide orient="horz" pos="1784"/>
        <p:guide pos="31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2-17T14:42:00.875" idx="3">
    <p:pos x="10" y="10"/>
    <p:text>лучше расположить стадии по порядку. так - не очень понятно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1T14:37:51.988" idx="17">
    <p:pos x="2857" y="2699"/>
    <p:text>Алла Васина: данная фраза лишняя.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805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indent="-215999" latinLnBrk="0">
      <a:defRPr sz="2000">
        <a:latin typeface="+mn-lt"/>
        <a:ea typeface="+mn-ea"/>
        <a:cs typeface="+mn-cs"/>
        <a:sym typeface="Liberation Sans"/>
      </a:defRPr>
    </a:lvl1pPr>
    <a:lvl2pPr marL="215999" indent="12600" latinLnBrk="0">
      <a:defRPr sz="2000">
        <a:latin typeface="+mn-lt"/>
        <a:ea typeface="+mn-ea"/>
        <a:cs typeface="+mn-cs"/>
        <a:sym typeface="Liberation Sans"/>
      </a:defRPr>
    </a:lvl2pPr>
    <a:lvl3pPr marL="215999" indent="241200" latinLnBrk="0">
      <a:defRPr sz="2000">
        <a:latin typeface="+mn-lt"/>
        <a:ea typeface="+mn-ea"/>
        <a:cs typeface="+mn-cs"/>
        <a:sym typeface="Liberation Sans"/>
      </a:defRPr>
    </a:lvl3pPr>
    <a:lvl4pPr marL="215999" indent="469800" latinLnBrk="0">
      <a:defRPr sz="2000">
        <a:latin typeface="+mn-lt"/>
        <a:ea typeface="+mn-ea"/>
        <a:cs typeface="+mn-cs"/>
        <a:sym typeface="Liberation Sans"/>
      </a:defRPr>
    </a:lvl4pPr>
    <a:lvl5pPr marL="215999" indent="698400" latinLnBrk="0">
      <a:defRPr sz="2000">
        <a:latin typeface="+mn-lt"/>
        <a:ea typeface="+mn-ea"/>
        <a:cs typeface="+mn-cs"/>
        <a:sym typeface="Liberation Sans"/>
      </a:defRPr>
    </a:lvl5pPr>
    <a:lvl6pPr marL="215999" indent="927000" latinLnBrk="0">
      <a:defRPr sz="2000">
        <a:latin typeface="+mn-lt"/>
        <a:ea typeface="+mn-ea"/>
        <a:cs typeface="+mn-cs"/>
        <a:sym typeface="Liberation Sans"/>
      </a:defRPr>
    </a:lvl6pPr>
    <a:lvl7pPr marL="215999" indent="1155600" latinLnBrk="0">
      <a:defRPr sz="2000">
        <a:latin typeface="+mn-lt"/>
        <a:ea typeface="+mn-ea"/>
        <a:cs typeface="+mn-cs"/>
        <a:sym typeface="Liberation Sans"/>
      </a:defRPr>
    </a:lvl7pPr>
    <a:lvl8pPr marL="215999" indent="1384200" latinLnBrk="0">
      <a:defRPr sz="2000">
        <a:latin typeface="+mn-lt"/>
        <a:ea typeface="+mn-ea"/>
        <a:cs typeface="+mn-cs"/>
        <a:sym typeface="Liberation Sans"/>
      </a:defRPr>
    </a:lvl8pPr>
    <a:lvl9pPr marL="215999" indent="1612800" latinLnBrk="0">
      <a:defRPr sz="2000">
        <a:latin typeface="+mn-lt"/>
        <a:ea typeface="+mn-ea"/>
        <a:cs typeface="+mn-cs"/>
        <a:sym typeface="Liberation San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00857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642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139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Источник: </a:t>
            </a:r>
            <a:r>
              <a:rPr lang="en-US" dirty="0" smtClean="0"/>
              <a:t>https://www.bfm.ru/news/386776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47312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8893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018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734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072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4512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7800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413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99" marR="0" lvl="0" indent="-21599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4173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ru-RU" sz="2000" dirty="0">
              <a:effectLst/>
              <a:latin typeface="+mn-lt"/>
              <a:ea typeface="+mn-ea"/>
              <a:cs typeface="+mn-cs"/>
              <a:sym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2476472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ru-RU" sz="2000" dirty="0">
              <a:effectLst/>
              <a:latin typeface="+mn-lt"/>
              <a:ea typeface="+mn-ea"/>
              <a:cs typeface="+mn-cs"/>
              <a:sym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2791883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769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ru-RU" sz="2000" dirty="0">
              <a:effectLst/>
              <a:latin typeface="+mn-lt"/>
              <a:ea typeface="+mn-ea"/>
              <a:cs typeface="+mn-cs"/>
              <a:sym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4195856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2115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4794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3048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061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470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071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4" name="Shape 3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7437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736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9946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74235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18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21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562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0" name="Shape 4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5714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866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9" name="Shape 3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294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683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60078" y="928028"/>
            <a:ext cx="7560469" cy="1974191"/>
          </a:xfrm>
          <a:prstGeom prst="rect">
            <a:avLst/>
          </a:prstGeom>
        </p:spPr>
        <p:txBody>
          <a:bodyPr anchor="b"/>
          <a:lstStyle>
            <a:lvl1pPr algn="ctr">
              <a:defRPr sz="49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60078" y="2978350"/>
            <a:ext cx="7560469" cy="136907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900"/>
            </a:lvl1pPr>
            <a:lvl2pPr marL="0" indent="0" algn="ctr">
              <a:buSzTx/>
              <a:buFontTx/>
              <a:buNone/>
              <a:defRPr sz="1900"/>
            </a:lvl2pPr>
            <a:lvl3pPr marL="0" indent="0" algn="ctr">
              <a:buSzTx/>
              <a:buFontTx/>
              <a:buNone/>
              <a:defRPr sz="1900"/>
            </a:lvl3pPr>
            <a:lvl4pPr marL="0" indent="0" algn="ctr">
              <a:buSzTx/>
              <a:buFontTx/>
              <a:buNone/>
              <a:defRPr sz="1900"/>
            </a:lvl4pPr>
            <a:lvl5pPr marL="0" indent="0" algn="ctr">
              <a:buSzTx/>
              <a:buFontTx/>
              <a:buNone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7791" y="1413700"/>
            <a:ext cx="8694542" cy="2358791"/>
          </a:xfrm>
          <a:prstGeom prst="rect">
            <a:avLst/>
          </a:prstGeom>
        </p:spPr>
        <p:txBody>
          <a:bodyPr anchor="b"/>
          <a:lstStyle>
            <a:lvl1pPr>
              <a:defRPr sz="49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87791" y="3794807"/>
            <a:ext cx="8694542" cy="124043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9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19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19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19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19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94356" y="301904"/>
            <a:ext cx="8694540" cy="109604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94356" y="1390073"/>
            <a:ext cx="4264579" cy="68125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900"/>
            </a:lvl1pPr>
            <a:lvl2pPr marL="0" indent="0">
              <a:buSzTx/>
              <a:buFontTx/>
              <a:buNone/>
              <a:defRPr sz="1900"/>
            </a:lvl2pPr>
            <a:lvl3pPr marL="0" indent="0">
              <a:buSzTx/>
              <a:buFontTx/>
              <a:buNone/>
              <a:defRPr sz="1900"/>
            </a:lvl3pPr>
            <a:lvl4pPr marL="0" indent="0">
              <a:buSzTx/>
              <a:buFontTx/>
              <a:buNone/>
              <a:defRPr sz="1900"/>
            </a:lvl4pPr>
            <a:lvl5pPr marL="0" indent="0">
              <a:buSzTx/>
              <a:buFontTx/>
              <a:buNone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5103316" y="1390073"/>
            <a:ext cx="4285580" cy="68125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85579" y="816455"/>
            <a:ext cx="5103318" cy="4029767"/>
          </a:xfrm>
          <a:prstGeom prst="rect">
            <a:avLst/>
          </a:prstGeom>
        </p:spPr>
        <p:txBody>
          <a:bodyPr/>
          <a:lstStyle>
            <a:lvl1pPr marL="189006" indent="-189006">
              <a:defRPr sz="2600"/>
            </a:lvl1pPr>
            <a:lvl2pPr marL="591671" indent="-213659">
              <a:defRPr sz="2600"/>
            </a:lvl2pPr>
            <a:lvl3pPr marL="1014665" indent="-258639">
              <a:defRPr sz="2600"/>
            </a:lvl3pPr>
            <a:lvl4pPr marL="1441172" indent="-307133">
              <a:defRPr sz="2600"/>
            </a:lvl4pPr>
            <a:lvl5pPr marL="1819186" indent="-307133">
              <a:defRPr sz="2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94355" y="1701163"/>
            <a:ext cx="3251267" cy="315162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t>Текст заголовка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4285579" y="816455"/>
            <a:ext cx="5103318" cy="40297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94356" y="1701163"/>
            <a:ext cx="3251264" cy="315162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300"/>
            </a:lvl1pPr>
            <a:lvl2pPr marL="0" indent="0">
              <a:buSzTx/>
              <a:buFontTx/>
              <a:buNone/>
              <a:defRPr sz="1300"/>
            </a:lvl2pPr>
            <a:lvl3pPr marL="0" indent="0">
              <a:buSzTx/>
              <a:buFontTx/>
              <a:buNone/>
              <a:defRPr sz="1300"/>
            </a:lvl3pPr>
            <a:lvl4pPr marL="0" indent="0">
              <a:buSzTx/>
              <a:buFontTx/>
              <a:buNone/>
              <a:defRPr sz="1300"/>
            </a:lvl4pPr>
            <a:lvl5pPr marL="0" indent="0">
              <a:buSzTx/>
              <a:buFontTx/>
              <a:buNone/>
              <a:defRPr sz="1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93043" y="301904"/>
            <a:ext cx="8694540" cy="1096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93043" y="1509521"/>
            <a:ext cx="8694540" cy="359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167582" y="5303756"/>
            <a:ext cx="220001" cy="20591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75602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5602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5602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5602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5602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5602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5602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5602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56024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89006" marR="0" indent="-189006" algn="l" defTabSz="756024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06808" marR="0" indent="-228795" algn="l" defTabSz="756024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27721" marR="0" indent="-271696" algn="l" defTabSz="756024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44547" marR="0" indent="-310509" algn="l" defTabSz="756024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22561" marR="0" indent="-310508" algn="l" defTabSz="756024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200574" marR="0" indent="-310509" algn="l" defTabSz="756024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578586" marR="0" indent="-310509" algn="l" defTabSz="756024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2956599" marR="0" indent="-310509" algn="l" defTabSz="756024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334613" marR="0" indent="-310508" algn="l" defTabSz="756024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04" t="2236" r="39752" b="7288"/>
          <a:stretch/>
        </p:blipFill>
        <p:spPr>
          <a:xfrm flipH="1">
            <a:off x="4403041" y="2830806"/>
            <a:ext cx="2835781" cy="2838158"/>
          </a:xfrm>
          <a:prstGeom prst="flowChartDelay">
            <a:avLst/>
          </a:prstGeom>
        </p:spPr>
      </p:pic>
      <p:sp>
        <p:nvSpPr>
          <p:cNvPr id="145" name="Подтема"/>
          <p:cNvSpPr txBox="1">
            <a:spLocks noGrp="1"/>
          </p:cNvSpPr>
          <p:nvPr>
            <p:ph type="body" sz="quarter" idx="4294967295"/>
          </p:nvPr>
        </p:nvSpPr>
        <p:spPr>
          <a:xfrm>
            <a:off x="468348" y="2703513"/>
            <a:ext cx="3865563" cy="89535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756024">
              <a:buSzTx/>
              <a:buNone/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Хочу домой</a:t>
            </a:r>
            <a:endParaRPr dirty="0"/>
          </a:p>
        </p:txBody>
      </p:sp>
      <p:sp>
        <p:nvSpPr>
          <p:cNvPr id="146" name="Прямоугольник"/>
          <p:cNvSpPr/>
          <p:nvPr/>
        </p:nvSpPr>
        <p:spPr>
          <a:xfrm>
            <a:off x="513080" y="3435467"/>
            <a:ext cx="679306" cy="20549"/>
          </a:xfrm>
          <a:prstGeom prst="rect">
            <a:avLst/>
          </a:prstGeom>
          <a:solidFill>
            <a:srgbClr val="16161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33C04E49-CFB2-7B96-EB1B-A19B24EA6645}"/>
              </a:ext>
            </a:extLst>
          </p:cNvPr>
          <p:cNvGrpSpPr/>
          <p:nvPr/>
        </p:nvGrpSpPr>
        <p:grpSpPr>
          <a:xfrm rot="5400000">
            <a:off x="4402317" y="3139"/>
            <a:ext cx="2832099" cy="2832098"/>
            <a:chOff x="3572758" y="2083324"/>
            <a:chExt cx="3359217" cy="3359216"/>
          </a:xfrm>
          <a:solidFill>
            <a:srgbClr val="3166BD"/>
          </a:solidFill>
        </p:grpSpPr>
        <p:sp>
          <p:nvSpPr>
            <p:cNvPr id="8" name="Капля 7">
              <a:extLst>
                <a:ext uri="{FF2B5EF4-FFF2-40B4-BE49-F238E27FC236}">
                  <a16:creationId xmlns:a16="http://schemas.microsoft.com/office/drawing/2014/main" xmlns="" id="{EB570547-1E0D-DDD5-3F2B-1EB5D49AE564}"/>
                </a:ext>
              </a:extLst>
            </p:cNvPr>
            <p:cNvSpPr/>
            <p:nvPr/>
          </p:nvSpPr>
          <p:spPr>
            <a:xfrm>
              <a:off x="3572759" y="2083324"/>
              <a:ext cx="3359216" cy="3359216"/>
            </a:xfrm>
            <a:prstGeom prst="teardrop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9" name="Капля 8">
              <a:extLst>
                <a:ext uri="{FF2B5EF4-FFF2-40B4-BE49-F238E27FC236}">
                  <a16:creationId xmlns:a16="http://schemas.microsoft.com/office/drawing/2014/main" xmlns="" id="{FE4F341E-ECA5-E1DD-F776-FDA2B07F1D75}"/>
                </a:ext>
              </a:extLst>
            </p:cNvPr>
            <p:cNvSpPr/>
            <p:nvPr/>
          </p:nvSpPr>
          <p:spPr>
            <a:xfrm rot="10800000">
              <a:off x="3572758" y="2083324"/>
              <a:ext cx="3359216" cy="3359216"/>
            </a:xfrm>
            <a:prstGeom prst="teardrop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3556661-CC59-C5C5-C0B2-FFD256ADB203}"/>
              </a:ext>
            </a:extLst>
          </p:cNvPr>
          <p:cNvGrpSpPr/>
          <p:nvPr/>
        </p:nvGrpSpPr>
        <p:grpSpPr>
          <a:xfrm rot="5400000">
            <a:off x="7231855" y="2829722"/>
            <a:ext cx="2841627" cy="2836861"/>
            <a:chOff x="3572758" y="2083324"/>
            <a:chExt cx="3359217" cy="3359216"/>
          </a:xfrm>
          <a:solidFill>
            <a:srgbClr val="3166BD"/>
          </a:solidFill>
        </p:grpSpPr>
        <p:sp>
          <p:nvSpPr>
            <p:cNvPr id="11" name="Капля 10">
              <a:extLst>
                <a:ext uri="{FF2B5EF4-FFF2-40B4-BE49-F238E27FC236}">
                  <a16:creationId xmlns:a16="http://schemas.microsoft.com/office/drawing/2014/main" xmlns="" id="{E585F376-963F-5E09-BAD6-715F24399B21}"/>
                </a:ext>
              </a:extLst>
            </p:cNvPr>
            <p:cNvSpPr/>
            <p:nvPr/>
          </p:nvSpPr>
          <p:spPr>
            <a:xfrm>
              <a:off x="3572759" y="2083324"/>
              <a:ext cx="3359216" cy="3359216"/>
            </a:xfrm>
            <a:prstGeom prst="teardrop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12" name="Капля 11">
              <a:extLst>
                <a:ext uri="{FF2B5EF4-FFF2-40B4-BE49-F238E27FC236}">
                  <a16:creationId xmlns:a16="http://schemas.microsoft.com/office/drawing/2014/main" xmlns="" id="{3AFABCAC-DDE6-E059-A851-598D48E1ACCB}"/>
                </a:ext>
              </a:extLst>
            </p:cNvPr>
            <p:cNvSpPr/>
            <p:nvPr/>
          </p:nvSpPr>
          <p:spPr>
            <a:xfrm rot="10800000">
              <a:off x="3572758" y="2083324"/>
              <a:ext cx="3359216" cy="3359216"/>
            </a:xfrm>
            <a:prstGeom prst="teardrop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9FDC4258-4437-DA30-7A6F-11F9B2EEDBD9}"/>
              </a:ext>
            </a:extLst>
          </p:cNvPr>
          <p:cNvSpPr txBox="1">
            <a:spLocks/>
          </p:cNvSpPr>
          <p:nvPr/>
        </p:nvSpPr>
        <p:spPr>
          <a:xfrm>
            <a:off x="394454" y="1882793"/>
            <a:ext cx="8372527" cy="1035116"/>
          </a:xfrm>
          <a:prstGeom prst="rect">
            <a:avLst/>
          </a:prstGeom>
        </p:spPr>
        <p:txBody>
          <a:bodyPr/>
          <a:lstStyle>
            <a:lvl1pPr marL="0" marR="0" indent="0" algn="l" defTabSz="756024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rgbClr val="161616"/>
                </a:solidFill>
                <a:uFillTx/>
                <a:latin typeface="Gilroy-BlackItalic"/>
                <a:ea typeface="Gilroy-BlackItalic"/>
                <a:cs typeface="Gilroy-BlackItalic"/>
                <a:sym typeface="Gilroy Black"/>
              </a:defRPr>
            </a:lvl1pPr>
            <a:lvl2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ru-RU" b="1" dirty="0" smtClean="0">
                <a:latin typeface="GILROY-BLACK" pitchFamily="2" charset="0"/>
              </a:rPr>
              <a:t>Я устал</a:t>
            </a:r>
            <a:endParaRPr lang="ru-RU" b="1" dirty="0">
              <a:latin typeface="GILROY-BLACK" pitchFamily="2" charset="0"/>
            </a:endParaRPr>
          </a:p>
        </p:txBody>
      </p:sp>
      <p:sp>
        <p:nvSpPr>
          <p:cNvPr id="19" name="Задержка 18">
            <a:extLst>
              <a:ext uri="{FF2B5EF4-FFF2-40B4-BE49-F238E27FC236}">
                <a16:creationId xmlns:a16="http://schemas.microsoft.com/office/drawing/2014/main" xmlns="" id="{6BE12175-09AA-6734-EC59-09BB76C4B3CD}"/>
              </a:ext>
            </a:extLst>
          </p:cNvPr>
          <p:cNvSpPr/>
          <p:nvPr/>
        </p:nvSpPr>
        <p:spPr>
          <a:xfrm>
            <a:off x="7234415" y="-6056"/>
            <a:ext cx="2832098" cy="2832098"/>
          </a:xfrm>
          <a:prstGeom prst="flowChartDelay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7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20" y="5109028"/>
            <a:ext cx="317165" cy="3645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5243" t="4863" r="23561" b="7390"/>
          <a:stretch/>
        </p:blipFill>
        <p:spPr>
          <a:xfrm>
            <a:off x="7234416" y="-283"/>
            <a:ext cx="2836684" cy="2830524"/>
          </a:xfrm>
          <a:prstGeom prst="flowChartDelay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731" y="1167616"/>
            <a:ext cx="1008358" cy="7562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46245" y="638488"/>
            <a:ext cx="8999543" cy="646334"/>
          </a:xfrm>
          <a:prstGeom prst="rect">
            <a:avLst/>
          </a:prstGeom>
        </p:spPr>
        <p:txBody>
          <a:bodyPr lIns="45718" tIns="45718" rIns="45718" bIns="45718"/>
          <a:lstStyle>
            <a:lvl1pPr defTabSz="756024"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Стадии</a:t>
            </a:r>
            <a:endParaRPr dirty="0"/>
          </a:p>
        </p:txBody>
      </p:sp>
      <p:sp>
        <p:nvSpPr>
          <p:cNvPr id="415" name="Сквиркл"/>
          <p:cNvSpPr/>
          <p:nvPr/>
        </p:nvSpPr>
        <p:spPr>
          <a:xfrm>
            <a:off x="509725" y="1567545"/>
            <a:ext cx="2876495" cy="1446540"/>
          </a:xfrm>
          <a:prstGeom prst="roundRect">
            <a:avLst>
              <a:gd name="adj" fmla="val 1589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6" name="Сквиркл"/>
          <p:cNvSpPr/>
          <p:nvPr/>
        </p:nvSpPr>
        <p:spPr>
          <a:xfrm>
            <a:off x="509725" y="3232579"/>
            <a:ext cx="2876495" cy="1446541"/>
          </a:xfrm>
          <a:prstGeom prst="roundRect">
            <a:avLst>
              <a:gd name="adj" fmla="val 1589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7" name="Прямоугольник 5"/>
          <p:cNvSpPr txBox="1"/>
          <p:nvPr/>
        </p:nvSpPr>
        <p:spPr>
          <a:xfrm>
            <a:off x="3752682" y="3335432"/>
            <a:ext cx="5762321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sz="1600" dirty="0"/>
              <a:t>Интенсивность труда резко падает. И не значительно меняется, если человека проявляет усилия. Появляется угнетенность, резкость в настроении. Заметно ухудшаются </a:t>
            </a:r>
            <a:r>
              <a:rPr lang="ru-RU" sz="1600" dirty="0" smtClean="0"/>
              <a:t>память </a:t>
            </a:r>
            <a:r>
              <a:rPr lang="ru-RU" sz="1600" dirty="0"/>
              <a:t>и внимание. Усталость приходит без видимой нагрузки. Может возникнуть </a:t>
            </a:r>
            <a:r>
              <a:rPr lang="ru-RU" sz="1600" dirty="0" smtClean="0"/>
              <a:t>бессонница.</a:t>
            </a:r>
            <a:endParaRPr sz="1600" dirty="0"/>
          </a:p>
        </p:txBody>
      </p:sp>
      <p:sp>
        <p:nvSpPr>
          <p:cNvPr id="423" name="Прямоугольник 7"/>
          <p:cNvSpPr txBox="1"/>
          <p:nvPr/>
        </p:nvSpPr>
        <p:spPr>
          <a:xfrm>
            <a:off x="509726" y="1956728"/>
            <a:ext cx="287649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Третья стадия</a:t>
            </a:r>
          </a:p>
          <a:p>
            <a:r>
              <a:rPr lang="ru-RU" sz="1600" dirty="0" smtClean="0"/>
              <a:t>Выраженное утомление</a:t>
            </a:r>
            <a:endParaRPr sz="1600" dirty="0"/>
          </a:p>
        </p:txBody>
      </p:sp>
      <p:sp>
        <p:nvSpPr>
          <p:cNvPr id="424" name="Прямоугольник 7"/>
          <p:cNvSpPr txBox="1"/>
          <p:nvPr/>
        </p:nvSpPr>
        <p:spPr>
          <a:xfrm>
            <a:off x="725233" y="3720359"/>
            <a:ext cx="244548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/>
              <a:t>Ч</a:t>
            </a:r>
            <a:r>
              <a:rPr lang="ru-RU" dirty="0" smtClean="0"/>
              <a:t>етвертая стадия</a:t>
            </a:r>
          </a:p>
          <a:p>
            <a:r>
              <a:rPr lang="ru-RU" sz="1600" dirty="0" smtClean="0"/>
              <a:t>Тяжелое утомление</a:t>
            </a:r>
            <a:endParaRPr sz="1600" dirty="0"/>
          </a:p>
        </p:txBody>
      </p:sp>
      <p:sp>
        <p:nvSpPr>
          <p:cNvPr id="425" name="Кружок"/>
          <p:cNvSpPr/>
          <p:nvPr/>
        </p:nvSpPr>
        <p:spPr>
          <a:xfrm>
            <a:off x="7367043" y="-2118119"/>
            <a:ext cx="3531841" cy="3531838"/>
          </a:xfrm>
          <a:prstGeom prst="ellipse">
            <a:avLst/>
          </a:prstGeom>
          <a:ln w="723900">
            <a:solidFill>
              <a:srgbClr val="3166BD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6" name="Кружок"/>
          <p:cNvSpPr/>
          <p:nvPr/>
        </p:nvSpPr>
        <p:spPr>
          <a:xfrm>
            <a:off x="5837411" y="462682"/>
            <a:ext cx="625411" cy="625412"/>
          </a:xfrm>
          <a:prstGeom prst="ellipse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05" y="4889362"/>
            <a:ext cx="317165" cy="364557"/>
          </a:xfrm>
          <a:prstGeom prst="rect">
            <a:avLst/>
          </a:prstGeom>
        </p:spPr>
      </p:pic>
      <p:sp>
        <p:nvSpPr>
          <p:cNvPr id="18" name="Прямоугольник 5"/>
          <p:cNvSpPr txBox="1"/>
          <p:nvPr/>
        </p:nvSpPr>
        <p:spPr>
          <a:xfrm>
            <a:off x="3752682" y="1614583"/>
            <a:ext cx="5762321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sz="1600" dirty="0"/>
              <a:t>Появляется раздражительность. Дневная сонливость. Возникает забывчивость. Силы кончаются даже при облегченных нагрузках. Интенсивность труда падает и восполнить это за счет волевых </a:t>
            </a:r>
            <a:r>
              <a:rPr lang="ru-RU" sz="1600" dirty="0" smtClean="0"/>
              <a:t>усилий </a:t>
            </a:r>
            <a:r>
              <a:rPr lang="ru-RU" sz="1600" dirty="0"/>
              <a:t>не всегда получается.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4240382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85" y="1"/>
            <a:ext cx="8449712" cy="5673700"/>
          </a:xfrm>
          <a:prstGeom prst="round2SameRect">
            <a:avLst>
              <a:gd name="adj1" fmla="val 43700"/>
              <a:gd name="adj2" fmla="val 0"/>
            </a:avLst>
          </a:prstGeom>
        </p:spPr>
      </p:pic>
      <p:sp>
        <p:nvSpPr>
          <p:cNvPr id="296" name="Заголовок 1"/>
          <p:cNvSpPr txBox="1"/>
          <p:nvPr/>
        </p:nvSpPr>
        <p:spPr>
          <a:xfrm>
            <a:off x="578761" y="1417075"/>
            <a:ext cx="3816710" cy="112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Хроническая усталость</a:t>
            </a:r>
            <a:endParaRPr dirty="0"/>
          </a:p>
        </p:txBody>
      </p:sp>
      <p:pic>
        <p:nvPicPr>
          <p:cNvPr id="304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19" y="5011694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одтема"/>
          <p:cNvSpPr txBox="1">
            <a:spLocks/>
          </p:cNvSpPr>
          <p:nvPr/>
        </p:nvSpPr>
        <p:spPr>
          <a:xfrm>
            <a:off x="576198" y="3447899"/>
            <a:ext cx="4487071" cy="895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u="none" strike="noStrike" cap="none" spc="0" baseline="0">
                <a:solidFill>
                  <a:srgbClr val="161616"/>
                </a:solidFill>
                <a:uFillTx/>
                <a:latin typeface="Gilroy Regular"/>
                <a:ea typeface="Gilroy Regular"/>
                <a:cs typeface="Gilroy Regular"/>
                <a:sym typeface="Gilroy Regular"/>
              </a:defRPr>
            </a:lvl1pPr>
            <a:lvl2pPr marL="606808" marR="0" indent="-228795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027721" marR="0" indent="-271696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444547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822561" marR="0" indent="-310508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200574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2578586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2956599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334613" marR="0" indent="-310508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13" name="Прямоугольник"/>
          <p:cNvSpPr/>
          <p:nvPr/>
        </p:nvSpPr>
        <p:spPr>
          <a:xfrm>
            <a:off x="638319" y="3197978"/>
            <a:ext cx="679306" cy="20549"/>
          </a:xfrm>
          <a:prstGeom prst="rect">
            <a:avLst/>
          </a:prstGeom>
          <a:solidFill>
            <a:srgbClr val="16161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541" y="5083673"/>
            <a:ext cx="421483" cy="484463"/>
          </a:xfrm>
          <a:prstGeom prst="rect">
            <a:avLst/>
          </a:prstGeom>
        </p:spPr>
      </p:pic>
      <p:sp>
        <p:nvSpPr>
          <p:cNvPr id="14" name="Подтема"/>
          <p:cNvSpPr txBox="1">
            <a:spLocks/>
          </p:cNvSpPr>
          <p:nvPr/>
        </p:nvSpPr>
        <p:spPr>
          <a:xfrm>
            <a:off x="576198" y="2631907"/>
            <a:ext cx="5093082" cy="895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u="none" strike="noStrike" cap="none" spc="0" baseline="0">
                <a:solidFill>
                  <a:srgbClr val="161616"/>
                </a:solidFill>
                <a:uFillTx/>
                <a:latin typeface="Gilroy Regular"/>
                <a:ea typeface="Gilroy Regular"/>
                <a:cs typeface="Gilroy Regular"/>
                <a:sym typeface="Gilroy Regular"/>
              </a:defRPr>
            </a:lvl1pPr>
            <a:lvl2pPr marL="606808" marR="0" indent="-228795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027721" marR="0" indent="-271696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444547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822561" marR="0" indent="-310508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200574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2578586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2956599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334613" marR="0" indent="-310508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Присмотрись повнимательней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9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Сквиркл"/>
          <p:cNvSpPr/>
          <p:nvPr/>
        </p:nvSpPr>
        <p:spPr>
          <a:xfrm>
            <a:off x="3848162" y="222047"/>
            <a:ext cx="5988238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88" name="Группа" descr="Групп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238" y="853988"/>
            <a:ext cx="2093612" cy="4071269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52"/>
          <p:cNvSpPr txBox="1"/>
          <p:nvPr/>
        </p:nvSpPr>
        <p:spPr>
          <a:xfrm>
            <a:off x="4020141" y="3258034"/>
            <a:ext cx="1718398" cy="49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531" tIns="29531" rIns="29531" bIns="29531">
            <a:spAutoFit/>
          </a:bodyPr>
          <a:lstStyle/>
          <a:p>
            <a:pPr algn="r" defTabSz="378012"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 smtClean="0"/>
              <a:t>Снижение работоспособности</a:t>
            </a:r>
            <a:endParaRPr dirty="0"/>
          </a:p>
        </p:txBody>
      </p:sp>
      <p:sp>
        <p:nvSpPr>
          <p:cNvPr id="271" name="Shape 52"/>
          <p:cNvSpPr txBox="1"/>
          <p:nvPr/>
        </p:nvSpPr>
        <p:spPr>
          <a:xfrm>
            <a:off x="4187440" y="583563"/>
            <a:ext cx="1851834" cy="275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531" tIns="29531" rIns="29531" bIns="29531">
            <a:spAutoFit/>
          </a:bodyPr>
          <a:lstStyle>
            <a:lvl1pPr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pPr algn="r"/>
            <a:r>
              <a:rPr lang="ru-RU" dirty="0" smtClean="0"/>
              <a:t>Ухудшение памяти</a:t>
            </a:r>
            <a:endParaRPr dirty="0"/>
          </a:p>
        </p:txBody>
      </p:sp>
      <p:sp>
        <p:nvSpPr>
          <p:cNvPr id="272" name="Shape 52"/>
          <p:cNvSpPr txBox="1"/>
          <p:nvPr/>
        </p:nvSpPr>
        <p:spPr>
          <a:xfrm>
            <a:off x="8007147" y="671643"/>
            <a:ext cx="1718067" cy="275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531" tIns="29531" rIns="29531" bIns="29531">
            <a:spAutoFit/>
          </a:bodyPr>
          <a:lstStyle/>
          <a:p>
            <a:pPr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/>
              <a:t>С</a:t>
            </a:r>
            <a:r>
              <a:rPr lang="ru-RU" dirty="0" smtClean="0"/>
              <a:t>лабое внимание</a:t>
            </a:r>
            <a:endParaRPr dirty="0"/>
          </a:p>
        </p:txBody>
      </p:sp>
      <p:sp>
        <p:nvSpPr>
          <p:cNvPr id="273" name="Shape 52"/>
          <p:cNvSpPr txBox="1"/>
          <p:nvPr/>
        </p:nvSpPr>
        <p:spPr>
          <a:xfrm>
            <a:off x="8143954" y="1881122"/>
            <a:ext cx="1581394" cy="49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531" tIns="29531" rIns="29531" bIns="29531">
            <a:spAutoFit/>
          </a:bodyPr>
          <a:lstStyle/>
          <a:p>
            <a:pPr defTabSz="378012"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 smtClean="0"/>
              <a:t>Смена настроения</a:t>
            </a:r>
            <a:endParaRPr dirty="0"/>
          </a:p>
        </p:txBody>
      </p:sp>
      <p:sp>
        <p:nvSpPr>
          <p:cNvPr id="274" name="Shape 52"/>
          <p:cNvSpPr txBox="1"/>
          <p:nvPr/>
        </p:nvSpPr>
        <p:spPr>
          <a:xfrm>
            <a:off x="8265992" y="2691009"/>
            <a:ext cx="1608135" cy="275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531" tIns="29531" rIns="29531" bIns="29531">
            <a:spAutoFit/>
          </a:bodyPr>
          <a:lstStyle/>
          <a:p>
            <a:pPr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 smtClean="0"/>
              <a:t>Тревожные сны</a:t>
            </a:r>
            <a:endParaRPr dirty="0"/>
          </a:p>
        </p:txBody>
      </p:sp>
      <p:sp>
        <p:nvSpPr>
          <p:cNvPr id="275" name="Shape 52"/>
          <p:cNvSpPr txBox="1"/>
          <p:nvPr/>
        </p:nvSpPr>
        <p:spPr>
          <a:xfrm>
            <a:off x="8106304" y="3987915"/>
            <a:ext cx="1529165" cy="49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531" tIns="29531" rIns="29531" bIns="29531">
            <a:spAutoFit/>
          </a:bodyPr>
          <a:lstStyle>
            <a:lvl1pPr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Неспособность расслабиться</a:t>
            </a:r>
            <a:endParaRPr dirty="0"/>
          </a:p>
        </p:txBody>
      </p:sp>
      <p:sp>
        <p:nvSpPr>
          <p:cNvPr id="276" name="Shape 52"/>
          <p:cNvSpPr txBox="1"/>
          <p:nvPr/>
        </p:nvSpPr>
        <p:spPr>
          <a:xfrm>
            <a:off x="3848162" y="4106564"/>
            <a:ext cx="2208400" cy="49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531" tIns="29531" rIns="29531" bIns="29531">
            <a:spAutoFit/>
          </a:bodyPr>
          <a:lstStyle/>
          <a:p>
            <a:pPr algn="r"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 smtClean="0"/>
              <a:t>Плохое общее самочувствие</a:t>
            </a:r>
            <a:endParaRPr dirty="0"/>
          </a:p>
        </p:txBody>
      </p:sp>
      <p:sp>
        <p:nvSpPr>
          <p:cNvPr id="277" name="Shape 52"/>
          <p:cNvSpPr txBox="1"/>
          <p:nvPr/>
        </p:nvSpPr>
        <p:spPr>
          <a:xfrm>
            <a:off x="4085369" y="2567234"/>
            <a:ext cx="1565663" cy="275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531" tIns="29531" rIns="29531" bIns="29531">
            <a:spAutoFit/>
          </a:bodyPr>
          <a:lstStyle/>
          <a:p>
            <a:pPr algn="r" defTabSz="378012"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 smtClean="0"/>
              <a:t>Мышечная боль</a:t>
            </a:r>
            <a:endParaRPr dirty="0"/>
          </a:p>
        </p:txBody>
      </p:sp>
      <p:sp>
        <p:nvSpPr>
          <p:cNvPr id="278" name="Shape 52"/>
          <p:cNvSpPr txBox="1"/>
          <p:nvPr/>
        </p:nvSpPr>
        <p:spPr>
          <a:xfrm>
            <a:off x="4130246" y="1865744"/>
            <a:ext cx="1382433" cy="275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531" tIns="29531" rIns="29531" bIns="29531">
            <a:spAutoFit/>
          </a:bodyPr>
          <a:lstStyle/>
          <a:p>
            <a:pPr algn="r" defTabSz="378012"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 smtClean="0"/>
              <a:t>Тревожность</a:t>
            </a:r>
            <a:endParaRPr dirty="0"/>
          </a:p>
        </p:txBody>
      </p:sp>
      <p:sp>
        <p:nvSpPr>
          <p:cNvPr id="279" name="Линия"/>
          <p:cNvSpPr/>
          <p:nvPr/>
        </p:nvSpPr>
        <p:spPr>
          <a:xfrm>
            <a:off x="6061018" y="747146"/>
            <a:ext cx="626400" cy="1"/>
          </a:xfrm>
          <a:prstGeom prst="line">
            <a:avLst/>
          </a:prstGeom>
          <a:ln w="25400">
            <a:solidFill>
              <a:srgbClr val="3166BD"/>
            </a:solidFill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0" name="Линия"/>
          <p:cNvSpPr/>
          <p:nvPr/>
        </p:nvSpPr>
        <p:spPr>
          <a:xfrm>
            <a:off x="5711274" y="2707722"/>
            <a:ext cx="554400" cy="4"/>
          </a:xfrm>
          <a:prstGeom prst="line">
            <a:avLst/>
          </a:prstGeom>
          <a:ln w="25400">
            <a:solidFill>
              <a:srgbClr val="3166BD"/>
            </a:solidFill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1" name="Линия"/>
          <p:cNvSpPr/>
          <p:nvPr/>
        </p:nvSpPr>
        <p:spPr>
          <a:xfrm>
            <a:off x="5533159" y="2034463"/>
            <a:ext cx="715243" cy="3"/>
          </a:xfrm>
          <a:prstGeom prst="line">
            <a:avLst/>
          </a:prstGeom>
          <a:ln w="25400">
            <a:solidFill>
              <a:srgbClr val="3166BD"/>
            </a:solidFill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2" name="Линия"/>
          <p:cNvSpPr/>
          <p:nvPr/>
        </p:nvSpPr>
        <p:spPr>
          <a:xfrm flipV="1">
            <a:off x="5794633" y="3518242"/>
            <a:ext cx="540000" cy="1"/>
          </a:xfrm>
          <a:prstGeom prst="line">
            <a:avLst/>
          </a:prstGeom>
          <a:ln w="25400">
            <a:solidFill>
              <a:srgbClr val="3166BD"/>
            </a:solidFill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3" name="Линия"/>
          <p:cNvSpPr/>
          <p:nvPr/>
        </p:nvSpPr>
        <p:spPr>
          <a:xfrm>
            <a:off x="7572774" y="4237172"/>
            <a:ext cx="502418" cy="5"/>
          </a:xfrm>
          <a:prstGeom prst="line">
            <a:avLst/>
          </a:prstGeom>
          <a:ln w="25400">
            <a:solidFill>
              <a:srgbClr val="3166BD"/>
            </a:solidFill>
            <a:head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4" name="Линия"/>
          <p:cNvSpPr/>
          <p:nvPr/>
        </p:nvSpPr>
        <p:spPr>
          <a:xfrm>
            <a:off x="7867682" y="2836453"/>
            <a:ext cx="363600" cy="3"/>
          </a:xfrm>
          <a:prstGeom prst="line">
            <a:avLst/>
          </a:prstGeom>
          <a:ln w="25400">
            <a:solidFill>
              <a:srgbClr val="3166BD"/>
            </a:solidFill>
            <a:head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5" name="Линия"/>
          <p:cNvSpPr/>
          <p:nvPr/>
        </p:nvSpPr>
        <p:spPr>
          <a:xfrm>
            <a:off x="7721895" y="2126604"/>
            <a:ext cx="360000" cy="4"/>
          </a:xfrm>
          <a:prstGeom prst="line">
            <a:avLst/>
          </a:prstGeom>
          <a:ln w="25400">
            <a:solidFill>
              <a:srgbClr val="3166BD"/>
            </a:solidFill>
            <a:head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6" name="Линия"/>
          <p:cNvSpPr/>
          <p:nvPr/>
        </p:nvSpPr>
        <p:spPr>
          <a:xfrm>
            <a:off x="7286804" y="833909"/>
            <a:ext cx="691458" cy="2"/>
          </a:xfrm>
          <a:prstGeom prst="line">
            <a:avLst/>
          </a:prstGeom>
          <a:ln w="25400">
            <a:solidFill>
              <a:srgbClr val="3166BD"/>
            </a:solidFill>
            <a:head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7" name="Линия"/>
          <p:cNvSpPr/>
          <p:nvPr/>
        </p:nvSpPr>
        <p:spPr>
          <a:xfrm>
            <a:off x="6091418" y="4351827"/>
            <a:ext cx="446394" cy="0"/>
          </a:xfrm>
          <a:prstGeom prst="line">
            <a:avLst/>
          </a:prstGeom>
          <a:ln w="25400">
            <a:solidFill>
              <a:srgbClr val="3166BD"/>
            </a:solidFill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9" name="Кружок"/>
          <p:cNvSpPr/>
          <p:nvPr/>
        </p:nvSpPr>
        <p:spPr>
          <a:xfrm>
            <a:off x="459785" y="335906"/>
            <a:ext cx="822504" cy="822505"/>
          </a:xfrm>
          <a:prstGeom prst="ellipse">
            <a:avLst/>
          </a:prstGeom>
          <a:solidFill>
            <a:srgbClr val="3166BD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0" name="Кружок"/>
          <p:cNvSpPr/>
          <p:nvPr/>
        </p:nvSpPr>
        <p:spPr>
          <a:xfrm>
            <a:off x="2881456" y="4930569"/>
            <a:ext cx="490208" cy="490207"/>
          </a:xfrm>
          <a:prstGeom prst="ellipse">
            <a:avLst/>
          </a:prstGeom>
          <a:solidFill>
            <a:srgbClr val="3166BD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0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Линия"/>
          <p:cNvSpPr/>
          <p:nvPr/>
        </p:nvSpPr>
        <p:spPr>
          <a:xfrm>
            <a:off x="7421878" y="1412107"/>
            <a:ext cx="608841" cy="4"/>
          </a:xfrm>
          <a:prstGeom prst="line">
            <a:avLst/>
          </a:prstGeom>
          <a:ln w="25400">
            <a:solidFill>
              <a:srgbClr val="3166BD"/>
            </a:solidFill>
            <a:head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" name="Shape 52"/>
          <p:cNvSpPr txBox="1"/>
          <p:nvPr/>
        </p:nvSpPr>
        <p:spPr>
          <a:xfrm>
            <a:off x="8070679" y="1267287"/>
            <a:ext cx="1395976" cy="275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531" tIns="29531" rIns="29531" bIns="29531">
            <a:spAutoFit/>
          </a:bodyPr>
          <a:lstStyle/>
          <a:p>
            <a:pPr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 smtClean="0"/>
              <a:t>Ком в горле</a:t>
            </a:r>
            <a:endParaRPr dirty="0"/>
          </a:p>
        </p:txBody>
      </p:sp>
      <p:sp>
        <p:nvSpPr>
          <p:cNvPr id="35" name="Shape 52"/>
          <p:cNvSpPr txBox="1"/>
          <p:nvPr/>
        </p:nvSpPr>
        <p:spPr>
          <a:xfrm>
            <a:off x="3852163" y="1230805"/>
            <a:ext cx="2021057" cy="275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531" tIns="29531" rIns="29531" bIns="29531">
            <a:spAutoFit/>
          </a:bodyPr>
          <a:lstStyle>
            <a:lvl1pPr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pPr algn="r"/>
            <a:r>
              <a:rPr lang="ru-RU" dirty="0" smtClean="0"/>
              <a:t>Сон не дает отдыха</a:t>
            </a:r>
            <a:endParaRPr dirty="0"/>
          </a:p>
        </p:txBody>
      </p:sp>
      <p:sp>
        <p:nvSpPr>
          <p:cNvPr id="36" name="Линия"/>
          <p:cNvSpPr/>
          <p:nvPr/>
        </p:nvSpPr>
        <p:spPr>
          <a:xfrm>
            <a:off x="5918962" y="1385540"/>
            <a:ext cx="702000" cy="1"/>
          </a:xfrm>
          <a:prstGeom prst="line">
            <a:avLst/>
          </a:prstGeom>
          <a:ln w="25400">
            <a:solidFill>
              <a:srgbClr val="3166BD"/>
            </a:solidFill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" name="Shape 52"/>
          <p:cNvSpPr txBox="1"/>
          <p:nvPr/>
        </p:nvSpPr>
        <p:spPr>
          <a:xfrm>
            <a:off x="8208807" y="3326353"/>
            <a:ext cx="1257848" cy="49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531" tIns="29531" rIns="29531" bIns="29531">
            <a:spAutoFit/>
          </a:bodyPr>
          <a:lstStyle/>
          <a:p>
            <a:pPr>
              <a:defRPr sz="14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 smtClean="0"/>
              <a:t>Отсутствие сил</a:t>
            </a:r>
            <a:endParaRPr dirty="0"/>
          </a:p>
        </p:txBody>
      </p:sp>
      <p:sp>
        <p:nvSpPr>
          <p:cNvPr id="38" name="Линия"/>
          <p:cNvSpPr/>
          <p:nvPr/>
        </p:nvSpPr>
        <p:spPr>
          <a:xfrm>
            <a:off x="7558183" y="3564316"/>
            <a:ext cx="608841" cy="4"/>
          </a:xfrm>
          <a:prstGeom prst="line">
            <a:avLst/>
          </a:prstGeom>
          <a:ln w="25400">
            <a:solidFill>
              <a:srgbClr val="3166BD"/>
            </a:solidFill>
            <a:head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" name="Подзаголовок 2"/>
          <p:cNvSpPr txBox="1"/>
          <p:nvPr/>
        </p:nvSpPr>
        <p:spPr>
          <a:xfrm>
            <a:off x="330936" y="1437200"/>
            <a:ext cx="3252545" cy="2982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algn="ctr" defTabSz="756024">
              <a:lnSpc>
                <a:spcPct val="90000"/>
              </a:lnSpc>
              <a:spcBef>
                <a:spcPts val="800"/>
              </a:spcBef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800" dirty="0" smtClean="0"/>
              <a:t>     В списке болезней ВОЗ* такого заболевания нет. И тем не менее многие </a:t>
            </a:r>
            <a:r>
              <a:rPr lang="ru-RU" sz="1800" dirty="0">
                <a:sym typeface="Liberation Sans"/>
              </a:rPr>
              <a:t>врачи и </a:t>
            </a:r>
            <a:r>
              <a:rPr lang="en-US" sz="1800" dirty="0">
                <a:sym typeface="Liberation Sans"/>
              </a:rPr>
              <a:t>health</a:t>
            </a:r>
            <a:r>
              <a:rPr lang="ru-RU" sz="1800" dirty="0">
                <a:sym typeface="Liberation Sans"/>
              </a:rPr>
              <a:t>-сообщество говорят о нем, как о </a:t>
            </a:r>
            <a:r>
              <a:rPr lang="ru-RU" sz="1800" dirty="0" smtClean="0">
                <a:sym typeface="Liberation Sans"/>
              </a:rPr>
              <a:t>длительном </a:t>
            </a:r>
            <a:r>
              <a:rPr lang="ru-RU" sz="1800" dirty="0">
                <a:sym typeface="Liberation Sans"/>
              </a:rPr>
              <a:t>состоянии, которое встречается у человека из-за напряженного ритма жизни.</a:t>
            </a:r>
          </a:p>
          <a:p>
            <a:pPr algn="l">
              <a:lnSpc>
                <a:spcPct val="120000"/>
              </a:lnSpc>
            </a:pPr>
            <a:endParaRPr lang="ru-RU" sz="1800" dirty="0" smtClean="0"/>
          </a:p>
        </p:txBody>
      </p:sp>
      <p:sp>
        <p:nvSpPr>
          <p:cNvPr id="40" name="Подзаголовок 2"/>
          <p:cNvSpPr txBox="1"/>
          <p:nvPr/>
        </p:nvSpPr>
        <p:spPr>
          <a:xfrm>
            <a:off x="3973217" y="4926167"/>
            <a:ext cx="6105654" cy="621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>
            <a:lvl1pPr algn="ctr" defTabSz="756024">
              <a:lnSpc>
                <a:spcPct val="90000"/>
              </a:lnSpc>
              <a:spcBef>
                <a:spcPts val="800"/>
              </a:spcBef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*В Международной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классификации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болезней (МКБ-10)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есть схожий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 симптомам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синдром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синдром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утомляемости после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перенесенной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вирусной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болезни (G93.3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 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09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Сгруппировать"/>
          <p:cNvGrpSpPr/>
          <p:nvPr/>
        </p:nvGrpSpPr>
        <p:grpSpPr>
          <a:xfrm>
            <a:off x="456831" y="2471607"/>
            <a:ext cx="3001866" cy="702583"/>
            <a:chOff x="0" y="0"/>
            <a:chExt cx="3001864" cy="702582"/>
          </a:xfrm>
        </p:grpSpPr>
        <p:sp>
          <p:nvSpPr>
            <p:cNvPr id="21" name="Линия"/>
            <p:cNvSpPr/>
            <p:nvPr/>
          </p:nvSpPr>
          <p:spPr>
            <a:xfrm>
              <a:off x="1959425" y="0"/>
              <a:ext cx="1042440" cy="702583"/>
            </a:xfrm>
            <a:prstGeom prst="line">
              <a:avLst/>
            </a:prstGeom>
            <a:noFill/>
            <a:ln w="12700" cap="flat">
              <a:solidFill>
                <a:srgbClr val="161616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2" name="Линия"/>
            <p:cNvSpPr/>
            <p:nvPr/>
          </p:nvSpPr>
          <p:spPr>
            <a:xfrm>
              <a:off x="0" y="14"/>
              <a:ext cx="1965232" cy="3"/>
            </a:xfrm>
            <a:prstGeom prst="line">
              <a:avLst/>
            </a:prstGeom>
            <a:noFill/>
            <a:ln w="12700" cap="flat">
              <a:solidFill>
                <a:srgbClr val="16161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3" name="Сгруппировать"/>
          <p:cNvGrpSpPr/>
          <p:nvPr/>
        </p:nvGrpSpPr>
        <p:grpSpPr>
          <a:xfrm>
            <a:off x="519690" y="4066162"/>
            <a:ext cx="3001866" cy="702584"/>
            <a:chOff x="0" y="12705"/>
            <a:chExt cx="3001864" cy="702582"/>
          </a:xfrm>
        </p:grpSpPr>
        <p:sp>
          <p:nvSpPr>
            <p:cNvPr id="24" name="Линия"/>
            <p:cNvSpPr/>
            <p:nvPr/>
          </p:nvSpPr>
          <p:spPr>
            <a:xfrm flipV="1">
              <a:off x="1959426" y="12705"/>
              <a:ext cx="1042439" cy="702584"/>
            </a:xfrm>
            <a:prstGeom prst="line">
              <a:avLst/>
            </a:prstGeom>
            <a:noFill/>
            <a:ln w="12700" cap="flat">
              <a:solidFill>
                <a:srgbClr val="161616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Линия"/>
            <p:cNvSpPr/>
            <p:nvPr/>
          </p:nvSpPr>
          <p:spPr>
            <a:xfrm flipV="1">
              <a:off x="0" y="715272"/>
              <a:ext cx="1965232" cy="2"/>
            </a:xfrm>
            <a:prstGeom prst="line">
              <a:avLst/>
            </a:prstGeom>
            <a:noFill/>
            <a:ln w="12700" cap="flat">
              <a:solidFill>
                <a:srgbClr val="16161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6" name="Сгруппировать"/>
          <p:cNvGrpSpPr/>
          <p:nvPr/>
        </p:nvGrpSpPr>
        <p:grpSpPr>
          <a:xfrm>
            <a:off x="6841927" y="919147"/>
            <a:ext cx="3001865" cy="702584"/>
            <a:chOff x="18851" y="0"/>
            <a:chExt cx="3001864" cy="702583"/>
          </a:xfrm>
        </p:grpSpPr>
        <p:sp>
          <p:nvSpPr>
            <p:cNvPr id="27" name="Линия"/>
            <p:cNvSpPr/>
            <p:nvPr/>
          </p:nvSpPr>
          <p:spPr>
            <a:xfrm flipH="1">
              <a:off x="18851" y="-1"/>
              <a:ext cx="1042439" cy="702585"/>
            </a:xfrm>
            <a:prstGeom prst="line">
              <a:avLst/>
            </a:prstGeom>
            <a:noFill/>
            <a:ln w="12700" cap="flat">
              <a:solidFill>
                <a:srgbClr val="161616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Линия"/>
            <p:cNvSpPr/>
            <p:nvPr/>
          </p:nvSpPr>
          <p:spPr>
            <a:xfrm flipH="1">
              <a:off x="1055484" y="14"/>
              <a:ext cx="1965232" cy="3"/>
            </a:xfrm>
            <a:prstGeom prst="line">
              <a:avLst/>
            </a:prstGeom>
            <a:noFill/>
            <a:ln w="12700" cap="flat">
              <a:solidFill>
                <a:srgbClr val="16161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7213212" y="2734018"/>
            <a:ext cx="2746693" cy="387349"/>
            <a:chOff x="6791488" y="3035285"/>
            <a:chExt cx="2746693" cy="387349"/>
          </a:xfrm>
        </p:grpSpPr>
        <p:sp>
          <p:nvSpPr>
            <p:cNvPr id="33" name="Линия"/>
            <p:cNvSpPr/>
            <p:nvPr/>
          </p:nvSpPr>
          <p:spPr>
            <a:xfrm flipH="1">
              <a:off x="6791488" y="3035300"/>
              <a:ext cx="781460" cy="387334"/>
            </a:xfrm>
            <a:prstGeom prst="line">
              <a:avLst/>
            </a:prstGeom>
            <a:noFill/>
            <a:ln w="12700" cap="flat">
              <a:solidFill>
                <a:srgbClr val="161616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4" name="Линия"/>
            <p:cNvSpPr/>
            <p:nvPr/>
          </p:nvSpPr>
          <p:spPr>
            <a:xfrm flipH="1">
              <a:off x="7572948" y="3035285"/>
              <a:ext cx="1965233" cy="3"/>
            </a:xfrm>
            <a:prstGeom prst="line">
              <a:avLst/>
            </a:prstGeom>
            <a:noFill/>
            <a:ln w="12700" cap="flat">
              <a:solidFill>
                <a:srgbClr val="16161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5" name="Сгруппировать"/>
          <p:cNvGrpSpPr/>
          <p:nvPr/>
        </p:nvGrpSpPr>
        <p:grpSpPr>
          <a:xfrm flipH="1">
            <a:off x="6767627" y="3981471"/>
            <a:ext cx="3001866" cy="702584"/>
            <a:chOff x="0" y="12705"/>
            <a:chExt cx="3001864" cy="702582"/>
          </a:xfrm>
        </p:grpSpPr>
        <p:sp>
          <p:nvSpPr>
            <p:cNvPr id="36" name="Линия"/>
            <p:cNvSpPr/>
            <p:nvPr/>
          </p:nvSpPr>
          <p:spPr>
            <a:xfrm flipV="1">
              <a:off x="1959426" y="12705"/>
              <a:ext cx="1042439" cy="702584"/>
            </a:xfrm>
            <a:prstGeom prst="line">
              <a:avLst/>
            </a:prstGeom>
            <a:noFill/>
            <a:ln w="12700" cap="flat">
              <a:solidFill>
                <a:srgbClr val="161616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Линия"/>
            <p:cNvSpPr/>
            <p:nvPr/>
          </p:nvSpPr>
          <p:spPr>
            <a:xfrm flipV="1">
              <a:off x="0" y="715272"/>
              <a:ext cx="1965232" cy="2"/>
            </a:xfrm>
            <a:prstGeom prst="line">
              <a:avLst/>
            </a:prstGeom>
            <a:noFill/>
            <a:ln w="12700" cap="flat">
              <a:solidFill>
                <a:srgbClr val="16161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42" name="Рисунок 41"/>
          <p:cNvPicPr preferRelativeResize="0">
            <a:picLocks/>
          </p:cNvPicPr>
          <p:nvPr/>
        </p:nvPicPr>
        <p:blipFill rotWithShape="1">
          <a:blip r:embed="rId3"/>
          <a:srcRect l="8542" t="-331" r="30101" b="3178"/>
          <a:stretch/>
        </p:blipFill>
        <p:spPr>
          <a:xfrm>
            <a:off x="2506657" y="287533"/>
            <a:ext cx="5076000" cy="5076000"/>
          </a:xfrm>
          <a:prstGeom prst="flowChartConnector">
            <a:avLst/>
          </a:prstGeom>
        </p:spPr>
      </p:pic>
      <p:sp>
        <p:nvSpPr>
          <p:cNvPr id="168" name="Кружок"/>
          <p:cNvSpPr/>
          <p:nvPr/>
        </p:nvSpPr>
        <p:spPr>
          <a:xfrm>
            <a:off x="1557605" y="3271863"/>
            <a:ext cx="496322" cy="516805"/>
          </a:xfrm>
          <a:prstGeom prst="ellipse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2" name="Прямоугольник 8"/>
          <p:cNvSpPr txBox="1"/>
          <p:nvPr/>
        </p:nvSpPr>
        <p:spPr>
          <a:xfrm>
            <a:off x="456831" y="1738365"/>
            <a:ext cx="2156902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Неправильное питание</a:t>
            </a:r>
            <a:endParaRPr dirty="0"/>
          </a:p>
        </p:txBody>
      </p:sp>
      <p:sp>
        <p:nvSpPr>
          <p:cNvPr id="173" name="Прямоугольник 8"/>
          <p:cNvSpPr txBox="1"/>
          <p:nvPr/>
        </p:nvSpPr>
        <p:spPr>
          <a:xfrm>
            <a:off x="8218040" y="487462"/>
            <a:ext cx="2033583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Аллергия</a:t>
            </a:r>
            <a:endParaRPr dirty="0"/>
          </a:p>
        </p:txBody>
      </p:sp>
      <p:sp>
        <p:nvSpPr>
          <p:cNvPr id="174" name="Прямоугольник 8"/>
          <p:cNvSpPr txBox="1"/>
          <p:nvPr/>
        </p:nvSpPr>
        <p:spPr>
          <a:xfrm>
            <a:off x="8295904" y="4183218"/>
            <a:ext cx="2296060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Стресс</a:t>
            </a:r>
            <a:endParaRPr dirty="0"/>
          </a:p>
        </p:txBody>
      </p:sp>
      <p:pic>
        <p:nvPicPr>
          <p:cNvPr id="12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23" y="5115773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352" y="5005474"/>
            <a:ext cx="317165" cy="364557"/>
          </a:xfrm>
          <a:prstGeom prst="rect">
            <a:avLst/>
          </a:prstGeom>
        </p:spPr>
      </p:pic>
      <p:sp>
        <p:nvSpPr>
          <p:cNvPr id="16" name="Прямоугольник 8"/>
          <p:cNvSpPr txBox="1"/>
          <p:nvPr/>
        </p:nvSpPr>
        <p:spPr>
          <a:xfrm>
            <a:off x="499366" y="3976158"/>
            <a:ext cx="1997582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Физическая перегрузка</a:t>
            </a:r>
            <a:endParaRPr dirty="0"/>
          </a:p>
        </p:txBody>
      </p:sp>
      <p:sp>
        <p:nvSpPr>
          <p:cNvPr id="19" name="Прямоугольник 8"/>
          <p:cNvSpPr txBox="1"/>
          <p:nvPr/>
        </p:nvSpPr>
        <p:spPr>
          <a:xfrm>
            <a:off x="8132443" y="1942675"/>
            <a:ext cx="2119063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Инфекции и вирусы</a:t>
            </a:r>
            <a:endParaRPr dirty="0"/>
          </a:p>
        </p:txBody>
      </p:sp>
      <p:sp>
        <p:nvSpPr>
          <p:cNvPr id="41" name="Заголовок 1"/>
          <p:cNvSpPr txBox="1"/>
          <p:nvPr/>
        </p:nvSpPr>
        <p:spPr>
          <a:xfrm>
            <a:off x="432597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Причины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0601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Сквиркл"/>
          <p:cNvSpPr/>
          <p:nvPr/>
        </p:nvSpPr>
        <p:spPr>
          <a:xfrm>
            <a:off x="6303416" y="555250"/>
            <a:ext cx="10271588" cy="4553700"/>
          </a:xfrm>
          <a:prstGeom prst="roundRect">
            <a:avLst>
              <a:gd name="adj" fmla="val 50000"/>
            </a:avLst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398" t="313" r="-13385" b="512"/>
          <a:stretch/>
        </p:blipFill>
        <p:spPr>
          <a:xfrm>
            <a:off x="6286372" y="539945"/>
            <a:ext cx="6867933" cy="4574512"/>
          </a:xfrm>
          <a:prstGeom prst="roundRect">
            <a:avLst>
              <a:gd name="adj" fmla="val 49030"/>
            </a:avLst>
          </a:prstGeom>
        </p:spPr>
      </p:pic>
      <p:pic>
        <p:nvPicPr>
          <p:cNvPr id="180" name="Rectangle 2532.png" descr="Rectangle 25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3006" y="890915"/>
            <a:ext cx="5260236" cy="4334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75" y="264995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Прямоугольник 8"/>
          <p:cNvSpPr txBox="1"/>
          <p:nvPr/>
        </p:nvSpPr>
        <p:spPr>
          <a:xfrm>
            <a:off x="959610" y="1311399"/>
            <a:ext cx="4447027" cy="3493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lnSpc>
                <a:spcPct val="130000"/>
              </a:lnSpc>
              <a:defRPr sz="20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ru-RU" sz="1700" dirty="0" smtClean="0">
                <a:latin typeface="Gilroy Regular"/>
                <a:ea typeface="Gilroy Regular"/>
                <a:cs typeface="Gilroy Regular"/>
                <a:sym typeface="Gilroy Regular"/>
              </a:rPr>
              <a:t>     Постоянное перенапряжение отражается на поведении и самочувствии.</a:t>
            </a:r>
          </a:p>
          <a:p>
            <a:pPr>
              <a:lnSpc>
                <a:spcPct val="130000"/>
              </a:lnSpc>
              <a:defRPr sz="20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ru-RU" sz="1700" dirty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ru-RU" sz="1700" dirty="0" smtClean="0">
                <a:latin typeface="Gilroy Regular"/>
                <a:ea typeface="Gilroy Regular"/>
                <a:cs typeface="Gilroy Regular"/>
                <a:sym typeface="Gilroy Regular"/>
              </a:rPr>
              <a:t>   Из-за нехватки сил даже на обычные дела уходит больше времени и энергии. Активный отдых, общение и хобби могут стать недоступными.</a:t>
            </a:r>
          </a:p>
          <a:p>
            <a:pPr>
              <a:lnSpc>
                <a:spcPct val="130000"/>
              </a:lnSpc>
              <a:defRPr sz="20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ru-RU" sz="1700" dirty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ru-RU" sz="1700" dirty="0" smtClean="0">
                <a:latin typeface="Gilroy Regular"/>
                <a:ea typeface="Gilroy Regular"/>
                <a:cs typeface="Gilroy Regular"/>
                <a:sym typeface="Gilroy Regular"/>
              </a:rPr>
              <a:t>    Если не обращать внимание и продолжать жить в таком же режиме, то это может привести к развитию заболеваний.</a:t>
            </a:r>
            <a:endParaRPr sz="1700" dirty="0">
              <a:latin typeface="Gilroy Regular"/>
              <a:ea typeface="Gilroy Regular"/>
              <a:cs typeface="Gilroy Regular"/>
              <a:sym typeface="Gilro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23669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347" t="186" r="3609" b="1389"/>
          <a:stretch/>
        </p:blipFill>
        <p:spPr>
          <a:xfrm flipH="1">
            <a:off x="4276115" y="-30238"/>
            <a:ext cx="8461597" cy="5668863"/>
          </a:xfrm>
          <a:prstGeom prst="round2SameRect">
            <a:avLst>
              <a:gd name="adj1" fmla="val 46111"/>
              <a:gd name="adj2" fmla="val 0"/>
            </a:avLst>
          </a:prstGeom>
        </p:spPr>
      </p:pic>
      <p:pic>
        <p:nvPicPr>
          <p:cNvPr id="304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19" y="5011694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026" y="72570"/>
            <a:ext cx="421483" cy="484463"/>
          </a:xfrm>
          <a:prstGeom prst="rect">
            <a:avLst/>
          </a:prstGeom>
        </p:spPr>
      </p:pic>
      <p:sp>
        <p:nvSpPr>
          <p:cNvPr id="10" name="Заголовок 1"/>
          <p:cNvSpPr txBox="1"/>
          <p:nvPr/>
        </p:nvSpPr>
        <p:spPr>
          <a:xfrm>
            <a:off x="578761" y="1417075"/>
            <a:ext cx="3816710" cy="112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Источник энергии</a:t>
            </a:r>
            <a:endParaRPr dirty="0"/>
          </a:p>
        </p:txBody>
      </p:sp>
      <p:sp>
        <p:nvSpPr>
          <p:cNvPr id="11" name="Прямоугольник"/>
          <p:cNvSpPr/>
          <p:nvPr/>
        </p:nvSpPr>
        <p:spPr>
          <a:xfrm>
            <a:off x="638319" y="3197978"/>
            <a:ext cx="679306" cy="20549"/>
          </a:xfrm>
          <a:prstGeom prst="rect">
            <a:avLst/>
          </a:prstGeom>
          <a:solidFill>
            <a:srgbClr val="16161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Подтема"/>
          <p:cNvSpPr txBox="1">
            <a:spLocks/>
          </p:cNvSpPr>
          <p:nvPr/>
        </p:nvSpPr>
        <p:spPr>
          <a:xfrm>
            <a:off x="576198" y="2631907"/>
            <a:ext cx="5093082" cy="895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u="none" strike="noStrike" cap="none" spc="0" baseline="0">
                <a:solidFill>
                  <a:srgbClr val="161616"/>
                </a:solidFill>
                <a:uFillTx/>
                <a:latin typeface="Gilroy Regular"/>
                <a:ea typeface="Gilroy Regular"/>
                <a:cs typeface="Gilroy Regular"/>
                <a:sym typeface="Gilroy Regular"/>
              </a:defRPr>
            </a:lvl1pPr>
            <a:lvl2pPr marL="606808" marR="0" indent="-228795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027721" marR="0" indent="-271696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444547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822561" marR="0" indent="-310508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200574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2578586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2956599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334613" marR="0" indent="-310508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Сохраняй свои силы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6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9FDC4258-4437-DA30-7A6F-11F9B2EEDBD9}"/>
              </a:ext>
            </a:extLst>
          </p:cNvPr>
          <p:cNvSpPr txBox="1">
            <a:spLocks/>
          </p:cNvSpPr>
          <p:nvPr/>
        </p:nvSpPr>
        <p:spPr>
          <a:xfrm>
            <a:off x="849285" y="1530770"/>
            <a:ext cx="8372527" cy="1546258"/>
          </a:xfrm>
          <a:prstGeom prst="rect">
            <a:avLst/>
          </a:prstGeom>
        </p:spPr>
        <p:txBody>
          <a:bodyPr/>
          <a:lstStyle>
            <a:lvl1pPr marL="0" marR="0" indent="0" algn="l" defTabSz="756024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rgbClr val="161616"/>
                </a:solidFill>
                <a:uFillTx/>
                <a:latin typeface="Gilroy-BlackItalic"/>
                <a:ea typeface="Gilroy-BlackItalic"/>
                <a:cs typeface="Gilroy-BlackItalic"/>
                <a:sym typeface="Gilroy Black"/>
              </a:defRPr>
            </a:lvl1pPr>
            <a:lvl2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>
              <a:lnSpc>
                <a:spcPct val="150000"/>
              </a:lnSpc>
            </a:pPr>
            <a:r>
              <a:rPr lang="ru-RU" b="1" dirty="0" smtClean="0">
                <a:solidFill>
                  <a:srgbClr val="3166BD"/>
                </a:solidFill>
                <a:latin typeface="GILROY-BLACK" pitchFamily="2" charset="0"/>
              </a:rPr>
              <a:t>Какая усталость - твоя?</a:t>
            </a:r>
            <a:endParaRPr lang="ru-RU" b="1" dirty="0">
              <a:solidFill>
                <a:srgbClr val="3166BD"/>
              </a:solidFill>
              <a:latin typeface="GILROY-BLACK" pitchFamily="2" charset="0"/>
            </a:endParaRPr>
          </a:p>
        </p:txBody>
      </p:sp>
      <p:pic>
        <p:nvPicPr>
          <p:cNvPr id="5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72" y="4889362"/>
            <a:ext cx="317165" cy="3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50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71858" y="530406"/>
            <a:ext cx="6875208" cy="4583472"/>
          </a:xfrm>
          <a:prstGeom prst="roundRect">
            <a:avLst>
              <a:gd name="adj" fmla="val 49917"/>
            </a:avLst>
          </a:prstGeom>
        </p:spPr>
      </p:pic>
      <p:pic>
        <p:nvPicPr>
          <p:cNvPr id="180" name="Rectangle 2532.png" descr="Rectangle 25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3006" y="890915"/>
            <a:ext cx="5260236" cy="120816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Прямоугольник 8"/>
          <p:cNvSpPr txBox="1"/>
          <p:nvPr/>
        </p:nvSpPr>
        <p:spPr>
          <a:xfrm>
            <a:off x="1984523" y="971779"/>
            <a:ext cx="288484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Переутомление</a:t>
            </a:r>
            <a:endParaRPr dirty="0"/>
          </a:p>
        </p:txBody>
      </p:sp>
      <p:sp>
        <p:nvSpPr>
          <p:cNvPr id="182" name="Кружок"/>
          <p:cNvSpPr/>
          <p:nvPr/>
        </p:nvSpPr>
        <p:spPr>
          <a:xfrm>
            <a:off x="849401" y="1094361"/>
            <a:ext cx="848773" cy="807009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83" name="Rectangle 2532.png" descr="Rectangle 25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3005" y="2391557"/>
            <a:ext cx="5260236" cy="1208167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Кружок"/>
          <p:cNvSpPr/>
          <p:nvPr/>
        </p:nvSpPr>
        <p:spPr>
          <a:xfrm>
            <a:off x="849400" y="2575561"/>
            <a:ext cx="848773" cy="807009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5" name="Прямоугольник 8"/>
          <p:cNvSpPr txBox="1"/>
          <p:nvPr/>
        </p:nvSpPr>
        <p:spPr>
          <a:xfrm>
            <a:off x="1984522" y="2482007"/>
            <a:ext cx="3433521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Стресс</a:t>
            </a:r>
            <a:endParaRPr dirty="0"/>
          </a:p>
        </p:txBody>
      </p:sp>
      <p:pic>
        <p:nvPicPr>
          <p:cNvPr id="13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75" y="264995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Rectangle 2532.png" descr="Rectangle 25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3005" y="3975055"/>
            <a:ext cx="5260236" cy="120816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Кружок"/>
          <p:cNvSpPr/>
          <p:nvPr/>
        </p:nvSpPr>
        <p:spPr>
          <a:xfrm>
            <a:off x="849400" y="4159059"/>
            <a:ext cx="848773" cy="807009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" name="Прямоугольник 8"/>
          <p:cNvSpPr txBox="1"/>
          <p:nvPr/>
        </p:nvSpPr>
        <p:spPr>
          <a:xfrm>
            <a:off x="1984522" y="4036477"/>
            <a:ext cx="288484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Хроническая усталость</a:t>
            </a:r>
            <a:endParaRPr dirty="0"/>
          </a:p>
        </p:txBody>
      </p:sp>
      <p:sp>
        <p:nvSpPr>
          <p:cNvPr id="20" name="Прямоугольник 8"/>
          <p:cNvSpPr txBox="1"/>
          <p:nvPr/>
        </p:nvSpPr>
        <p:spPr>
          <a:xfrm>
            <a:off x="1997307" y="1341484"/>
            <a:ext cx="333321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Нормальная реакция на нагрузку.</a:t>
            </a:r>
          </a:p>
          <a:p>
            <a:r>
              <a:rPr lang="ru-RU" sz="1400" dirty="0" smtClean="0"/>
              <a:t>Проходит после отдыха.</a:t>
            </a:r>
            <a:endParaRPr sz="1400" dirty="0"/>
          </a:p>
        </p:txBody>
      </p:sp>
      <p:sp>
        <p:nvSpPr>
          <p:cNvPr id="22" name="Прямоугольник 8"/>
          <p:cNvSpPr txBox="1"/>
          <p:nvPr/>
        </p:nvSpPr>
        <p:spPr>
          <a:xfrm>
            <a:off x="1990316" y="2878484"/>
            <a:ext cx="333321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Реакция на острый стресс, когда он не был успешно преодолен.</a:t>
            </a:r>
            <a:endParaRPr sz="1400" dirty="0"/>
          </a:p>
        </p:txBody>
      </p:sp>
      <p:sp>
        <p:nvSpPr>
          <p:cNvPr id="23" name="Прямоугольник 8"/>
          <p:cNvSpPr txBox="1"/>
          <p:nvPr/>
        </p:nvSpPr>
        <p:spPr>
          <a:xfrm>
            <a:off x="1997307" y="4442279"/>
            <a:ext cx="333321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Долго длящееся состояние. Не проходит после полноценного отдыха</a:t>
            </a:r>
            <a:endParaRPr sz="14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23" y="2783960"/>
            <a:ext cx="432002" cy="432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750" y="2793114"/>
            <a:ext cx="432002" cy="432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37" y="1254289"/>
            <a:ext cx="546822" cy="546822"/>
          </a:xfrm>
          <a:prstGeom prst="rect">
            <a:avLst/>
          </a:prstGeom>
        </p:spPr>
      </p:pic>
      <p:pic>
        <p:nvPicPr>
          <p:cNvPr id="24" name="weakness.png" descr="weaknes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195" y="4311075"/>
            <a:ext cx="518723" cy="5187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40998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Кружок"/>
          <p:cNvSpPr/>
          <p:nvPr/>
        </p:nvSpPr>
        <p:spPr>
          <a:xfrm>
            <a:off x="2501557" y="290082"/>
            <a:ext cx="5067987" cy="5067987"/>
          </a:xfrm>
          <a:prstGeom prst="ellipse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8" name="Кружок"/>
          <p:cNvSpPr/>
          <p:nvPr/>
        </p:nvSpPr>
        <p:spPr>
          <a:xfrm>
            <a:off x="1376273" y="3874964"/>
            <a:ext cx="759481" cy="759481"/>
          </a:xfrm>
          <a:prstGeom prst="ellipse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9" name="Rectangle 2528.png" descr="Rectangle 25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42" y="1755201"/>
            <a:ext cx="3098495" cy="143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Rectangle 2532.png" descr="Rectangle 25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972" y="319434"/>
            <a:ext cx="3654684" cy="118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Rectangle 2532.png" descr="Rectangle 25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6180510" y="3068256"/>
            <a:ext cx="3654684" cy="118644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Прямоугольник 8"/>
          <p:cNvSpPr txBox="1"/>
          <p:nvPr/>
        </p:nvSpPr>
        <p:spPr>
          <a:xfrm>
            <a:off x="1010469" y="1902425"/>
            <a:ext cx="526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Переутомление</a:t>
            </a:r>
            <a:endParaRPr dirty="0"/>
          </a:p>
        </p:txBody>
      </p:sp>
      <p:sp>
        <p:nvSpPr>
          <p:cNvPr id="173" name="Прямоугольник 8"/>
          <p:cNvSpPr txBox="1"/>
          <p:nvPr/>
        </p:nvSpPr>
        <p:spPr>
          <a:xfrm>
            <a:off x="5553839" y="476281"/>
            <a:ext cx="526023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Стресс</a:t>
            </a:r>
            <a:endParaRPr dirty="0"/>
          </a:p>
        </p:txBody>
      </p:sp>
      <p:sp>
        <p:nvSpPr>
          <p:cNvPr id="174" name="Прямоугольник 8"/>
          <p:cNvSpPr txBox="1"/>
          <p:nvPr/>
        </p:nvSpPr>
        <p:spPr>
          <a:xfrm>
            <a:off x="6470433" y="3190607"/>
            <a:ext cx="526023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Хроническая усталость</a:t>
            </a:r>
            <a:endParaRPr dirty="0"/>
          </a:p>
        </p:txBody>
      </p:sp>
      <p:pic>
        <p:nvPicPr>
          <p:cNvPr id="12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8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352" y="4889362"/>
            <a:ext cx="317165" cy="364557"/>
          </a:xfrm>
          <a:prstGeom prst="rect">
            <a:avLst/>
          </a:prstGeom>
        </p:spPr>
      </p:pic>
      <p:sp>
        <p:nvSpPr>
          <p:cNvPr id="13" name="Прямоугольник 8"/>
          <p:cNvSpPr txBox="1"/>
          <p:nvPr/>
        </p:nvSpPr>
        <p:spPr>
          <a:xfrm>
            <a:off x="1010469" y="2365778"/>
            <a:ext cx="266555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Отдохни и наладь нагрузку с учетом своих сил.</a:t>
            </a:r>
            <a:endParaRPr sz="1400" dirty="0"/>
          </a:p>
        </p:txBody>
      </p:sp>
      <p:sp>
        <p:nvSpPr>
          <p:cNvPr id="15" name="Прямоугольник 8"/>
          <p:cNvSpPr txBox="1"/>
          <p:nvPr/>
        </p:nvSpPr>
        <p:spPr>
          <a:xfrm>
            <a:off x="5552851" y="833835"/>
            <a:ext cx="33564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Можно не справиться самостоятельно. Обратись к специалисту.</a:t>
            </a:r>
            <a:endParaRPr sz="1400" dirty="0"/>
          </a:p>
        </p:txBody>
      </p:sp>
      <p:sp>
        <p:nvSpPr>
          <p:cNvPr id="16" name="Прямоугольник 8"/>
          <p:cNvSpPr txBox="1"/>
          <p:nvPr/>
        </p:nvSpPr>
        <p:spPr>
          <a:xfrm>
            <a:off x="6464246" y="3581273"/>
            <a:ext cx="33564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Причиной может быть заболевание. Пройди медицинское обследование.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907605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Сквиркл"/>
          <p:cNvSpPr/>
          <p:nvPr/>
        </p:nvSpPr>
        <p:spPr>
          <a:xfrm>
            <a:off x="745932" y="929041"/>
            <a:ext cx="4683124" cy="3806291"/>
          </a:xfrm>
          <a:prstGeom prst="roundRect">
            <a:avLst>
              <a:gd name="adj" fmla="val 503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Прямоугольник 1"/>
          <p:cNvSpPr txBox="1"/>
          <p:nvPr/>
        </p:nvSpPr>
        <p:spPr>
          <a:xfrm>
            <a:off x="1190734" y="1550779"/>
            <a:ext cx="3674882" cy="180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700">
                <a:latin typeface="Gilroy-Medium"/>
                <a:ea typeface="Gilroy-Medium"/>
                <a:cs typeface="Gilroy-Medium"/>
                <a:sym typeface="Gilroy Medium"/>
              </a:defRPr>
            </a:lvl1pPr>
          </a:lstStyle>
          <a:p>
            <a:r>
              <a:rPr lang="ru-RU" dirty="0" smtClean="0"/>
              <a:t>И применяй превентивные меры!</a:t>
            </a:r>
            <a:endParaRPr sz="2000" dirty="0"/>
          </a:p>
        </p:txBody>
      </p:sp>
      <p:sp>
        <p:nvSpPr>
          <p:cNvPr id="154" name="Прямоугольник"/>
          <p:cNvSpPr/>
          <p:nvPr/>
        </p:nvSpPr>
        <p:spPr>
          <a:xfrm>
            <a:off x="1113140" y="3911867"/>
            <a:ext cx="3952934" cy="24086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1" name="Текст*"/>
          <p:cNvSpPr txBox="1"/>
          <p:nvPr/>
        </p:nvSpPr>
        <p:spPr>
          <a:xfrm>
            <a:off x="1190735" y="3748545"/>
            <a:ext cx="4003734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>
                <a:latin typeface="Gilroy Regular"/>
                <a:ea typeface="Gilroy Regular"/>
                <a:cs typeface="Gilroy Regular"/>
                <a:sym typeface="Gilroy Regular"/>
              </a:defRPr>
            </a:pPr>
            <a:endParaRPr dirty="0"/>
          </a:p>
          <a:p>
            <a:pPr>
              <a:defRPr sz="1600"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 smtClean="0"/>
              <a:t>* Превенция – предотвращение, предупреждение</a:t>
            </a:r>
            <a:endParaRPr dirty="0"/>
          </a:p>
        </p:txBody>
      </p:sp>
      <p:pic>
        <p:nvPicPr>
          <p:cNvPr id="12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10" y="444269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0" y="5076146"/>
            <a:ext cx="317165" cy="364557"/>
          </a:xfrm>
          <a:prstGeom prst="rect">
            <a:avLst/>
          </a:prstGeom>
        </p:spPr>
      </p:pic>
      <p:sp>
        <p:nvSpPr>
          <p:cNvPr id="15" name="Текст*"/>
          <p:cNvSpPr txBox="1"/>
          <p:nvPr/>
        </p:nvSpPr>
        <p:spPr>
          <a:xfrm>
            <a:off x="4392157" y="1964704"/>
            <a:ext cx="172479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600">
                <a:latin typeface="Gilroy Regular"/>
                <a:ea typeface="Gilroy Regular"/>
                <a:cs typeface="Gilroy Regular"/>
                <a:sym typeface="Gilroy Regular"/>
              </a:defRPr>
            </a:pPr>
            <a:endParaRPr dirty="0"/>
          </a:p>
          <a:p>
            <a:pPr>
              <a:defRPr sz="1600"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 smtClean="0"/>
              <a:t>*</a:t>
            </a:r>
            <a:endParaRPr dirty="0"/>
          </a:p>
        </p:txBody>
      </p:sp>
      <p:pic>
        <p:nvPicPr>
          <p:cNvPr id="2" name="Рисунок 1"/>
          <p:cNvPicPr preferRelativeResize="0">
            <a:picLocks noChangeAspect="1"/>
          </p:cNvPicPr>
          <p:nvPr/>
        </p:nvPicPr>
        <p:blipFill rotWithShape="1">
          <a:blip r:embed="rId5"/>
          <a:srcRect l="-8467" t="15087" r="25097" b="917"/>
          <a:stretch/>
        </p:blipFill>
        <p:spPr>
          <a:xfrm flipH="1">
            <a:off x="6303210" y="564100"/>
            <a:ext cx="6448962" cy="4526884"/>
          </a:xfrm>
          <a:prstGeom prst="roundRect">
            <a:avLst>
              <a:gd name="adj" fmla="val 49696"/>
            </a:avLst>
          </a:prstGeom>
        </p:spPr>
      </p:pic>
    </p:spTree>
    <p:extLst>
      <p:ext uri="{BB962C8B-B14F-4D97-AF65-F5344CB8AC3E}">
        <p14:creationId xmlns:p14="http://schemas.microsoft.com/office/powerpoint/2010/main" val="9836449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Сквиркл"/>
          <p:cNvSpPr/>
          <p:nvPr/>
        </p:nvSpPr>
        <p:spPr>
          <a:xfrm>
            <a:off x="264758" y="145987"/>
            <a:ext cx="625036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6" name="Кружок"/>
          <p:cNvSpPr/>
          <p:nvPr/>
        </p:nvSpPr>
        <p:spPr>
          <a:xfrm>
            <a:off x="7681121" y="298106"/>
            <a:ext cx="5067987" cy="5067988"/>
          </a:xfrm>
          <a:prstGeom prst="ellipse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18" name="5.png" descr="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259" y="692084"/>
            <a:ext cx="3112750" cy="428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4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8"/>
          <p:cNvSpPr txBox="1"/>
          <p:nvPr/>
        </p:nvSpPr>
        <p:spPr>
          <a:xfrm>
            <a:off x="759821" y="861856"/>
            <a:ext cx="526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 sz="20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ru-RU" dirty="0" smtClean="0"/>
              <a:t>Утром встал – уже устал</a:t>
            </a:r>
            <a:endParaRPr dirty="0">
              <a:latin typeface="Gilroy Regular"/>
              <a:ea typeface="Gilroy Regular"/>
              <a:cs typeface="Gilroy Regular"/>
              <a:sym typeface="Gilroy Regular"/>
            </a:endParaRPr>
          </a:p>
        </p:txBody>
      </p:sp>
      <p:sp>
        <p:nvSpPr>
          <p:cNvPr id="11" name="Подзаголовок 2"/>
          <p:cNvSpPr txBox="1"/>
          <p:nvPr/>
        </p:nvSpPr>
        <p:spPr>
          <a:xfrm>
            <a:off x="759821" y="1335327"/>
            <a:ext cx="4964085" cy="344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 fontScale="92500"/>
          </a:bodyPr>
          <a:lstStyle>
            <a:lvl1pPr algn="ctr" defTabSz="756024">
              <a:lnSpc>
                <a:spcPct val="90000"/>
              </a:lnSpc>
              <a:spcBef>
                <a:spcPts val="800"/>
              </a:spcBef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800" dirty="0" smtClean="0"/>
              <a:t>     Наверняка, тебе знакомо ощущение, когда, проснувшись утром, хочется только упасть лицом в подушку. И если оно приходит после напряженной трудовой недели, то это нормально. Выходные полностью восстанавливают использованные силы.</a:t>
            </a:r>
          </a:p>
          <a:p>
            <a:pPr algn="l">
              <a:lnSpc>
                <a:spcPct val="120000"/>
              </a:lnSpc>
            </a:pPr>
            <a:r>
              <a:rPr lang="ru-RU" sz="1800" dirty="0" smtClean="0"/>
              <a:t>     А что же делать, если в выходные и в отпуске не удается набраться сил? И бывает ли хроническая усталость?</a:t>
            </a:r>
          </a:p>
          <a:p>
            <a:pPr algn="l">
              <a:lnSpc>
                <a:spcPct val="120000"/>
              </a:lnSpc>
            </a:pPr>
            <a:r>
              <a:rPr lang="ru-RU" sz="1800" dirty="0" smtClean="0"/>
              <a:t>     Давай вместе разберемся с этим вопросом.</a:t>
            </a:r>
          </a:p>
        </p:txBody>
      </p:sp>
    </p:spTree>
    <p:extLst>
      <p:ext uri="{BB962C8B-B14F-4D97-AF65-F5344CB8AC3E}">
        <p14:creationId xmlns:p14="http://schemas.microsoft.com/office/powerpoint/2010/main" val="230149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stCxn id="247" idx="0"/>
            <a:endCxn id="247" idx="2"/>
          </p:cNvCxnSpPr>
          <p:nvPr/>
        </p:nvCxnSpPr>
        <p:spPr>
          <a:xfrm>
            <a:off x="5016699" y="222048"/>
            <a:ext cx="0" cy="513053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27056" y="3019953"/>
            <a:ext cx="957928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25631" y="3900709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225631" y="1930964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5011535" y="1930964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4999507" y="3902705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225631" y="1066977"/>
            <a:ext cx="957928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16505" y="4934922"/>
            <a:ext cx="957928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6" name="Прямая соединительная линия 235"/>
          <p:cNvCxnSpPr>
            <a:endCxn id="248" idx="1"/>
          </p:cNvCxnSpPr>
          <p:nvPr/>
        </p:nvCxnSpPr>
        <p:spPr>
          <a:xfrm>
            <a:off x="356205" y="1379922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5016151" y="1380069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9" name="Прямая соединительная линия 238"/>
          <p:cNvCxnSpPr/>
          <p:nvPr/>
        </p:nvCxnSpPr>
        <p:spPr>
          <a:xfrm>
            <a:off x="440715" y="1064465"/>
            <a:ext cx="0" cy="29398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228577" y="3348436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452787" y="3032979"/>
            <a:ext cx="0" cy="29398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5018814" y="3357566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3" name="Прямая соединительная линия 262"/>
          <p:cNvCxnSpPr/>
          <p:nvPr/>
        </p:nvCxnSpPr>
        <p:spPr>
          <a:xfrm flipH="1">
            <a:off x="302419" y="1379922"/>
            <a:ext cx="2381" cy="5451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8" name="Прямая соединительная линия 97"/>
          <p:cNvCxnSpPr/>
          <p:nvPr/>
        </p:nvCxnSpPr>
        <p:spPr>
          <a:xfrm flipH="1">
            <a:off x="302419" y="3357566"/>
            <a:ext cx="2381" cy="5451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7" name="Сквиркл"/>
          <p:cNvSpPr/>
          <p:nvPr/>
        </p:nvSpPr>
        <p:spPr>
          <a:xfrm>
            <a:off x="227056" y="222048"/>
            <a:ext cx="9579285" cy="5130538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8" name="Прямоугольник 8"/>
          <p:cNvSpPr txBox="1"/>
          <p:nvPr/>
        </p:nvSpPr>
        <p:spPr>
          <a:xfrm>
            <a:off x="1829824" y="1211813"/>
            <a:ext cx="2400787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16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Режим труда и отдыха</a:t>
            </a:r>
            <a:endParaRPr dirty="0"/>
          </a:p>
        </p:txBody>
      </p:sp>
      <p:sp>
        <p:nvSpPr>
          <p:cNvPr id="249" name="Заголовок 1"/>
          <p:cNvSpPr txBox="1"/>
          <p:nvPr/>
        </p:nvSpPr>
        <p:spPr>
          <a:xfrm>
            <a:off x="475168" y="-172174"/>
            <a:ext cx="8999543" cy="155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2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sz="2800" dirty="0" smtClean="0">
                <a:solidFill>
                  <a:srgbClr val="3166BD"/>
                </a:solidFill>
              </a:rPr>
              <a:t>Превентивные меры</a:t>
            </a:r>
            <a:endParaRPr sz="2800" dirty="0">
              <a:solidFill>
                <a:srgbClr val="3166BD"/>
              </a:solidFill>
            </a:endParaRPr>
          </a:p>
        </p:txBody>
      </p:sp>
      <p:sp>
        <p:nvSpPr>
          <p:cNvPr id="255" name="Прямоугольник 8"/>
          <p:cNvSpPr txBox="1"/>
          <p:nvPr/>
        </p:nvSpPr>
        <p:spPr>
          <a:xfrm>
            <a:off x="6072882" y="1213559"/>
            <a:ext cx="226515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16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Контроль усталости</a:t>
            </a:r>
            <a:endParaRPr dirty="0"/>
          </a:p>
        </p:txBody>
      </p:sp>
      <p:sp>
        <p:nvSpPr>
          <p:cNvPr id="260" name="Прямоугольник 8"/>
          <p:cNvSpPr txBox="1"/>
          <p:nvPr/>
        </p:nvSpPr>
        <p:spPr>
          <a:xfrm>
            <a:off x="1817124" y="3181680"/>
            <a:ext cx="197475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16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Здоровое питание</a:t>
            </a:r>
            <a:endParaRPr dirty="0"/>
          </a:p>
        </p:txBody>
      </p:sp>
      <p:pic>
        <p:nvPicPr>
          <p:cNvPr id="17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990" y="495212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Прямоугольник 8"/>
          <p:cNvSpPr txBox="1"/>
          <p:nvPr/>
        </p:nvSpPr>
        <p:spPr>
          <a:xfrm>
            <a:off x="6092132" y="3177593"/>
            <a:ext cx="1825406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16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Сон</a:t>
            </a:r>
            <a:endParaRPr dirty="0"/>
          </a:p>
        </p:txBody>
      </p:sp>
      <p:sp>
        <p:nvSpPr>
          <p:cNvPr id="33" name="Прямоугольник 8"/>
          <p:cNvSpPr txBox="1"/>
          <p:nvPr/>
        </p:nvSpPr>
        <p:spPr>
          <a:xfrm>
            <a:off x="1820604" y="1676945"/>
            <a:ext cx="2665550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Делай короткие перерывы в течение дня и отдыхай вечером.</a:t>
            </a:r>
            <a:endParaRPr sz="1400" dirty="0"/>
          </a:p>
        </p:txBody>
      </p:sp>
      <p:sp>
        <p:nvSpPr>
          <p:cNvPr id="39" name="Прямоугольник 8"/>
          <p:cNvSpPr txBox="1"/>
          <p:nvPr/>
        </p:nvSpPr>
        <p:spPr>
          <a:xfrm>
            <a:off x="1829824" y="3555395"/>
            <a:ext cx="2665550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Сбалансируй* свой рацион и ешь каждый день фрукты и овощи.</a:t>
            </a:r>
            <a:endParaRPr sz="1400" dirty="0"/>
          </a:p>
        </p:txBody>
      </p:sp>
      <p:sp>
        <p:nvSpPr>
          <p:cNvPr id="40" name="Прямоугольник 8"/>
          <p:cNvSpPr txBox="1"/>
          <p:nvPr/>
        </p:nvSpPr>
        <p:spPr>
          <a:xfrm>
            <a:off x="6129362" y="3560805"/>
            <a:ext cx="3158098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Соблюдай режим пробуждения и засыпания и спи 7-8 часов каждый день.</a:t>
            </a:r>
            <a:endParaRPr sz="1400" dirty="0"/>
          </a:p>
        </p:txBody>
      </p:sp>
      <p:sp>
        <p:nvSpPr>
          <p:cNvPr id="41" name="Кружок"/>
          <p:cNvSpPr/>
          <p:nvPr/>
        </p:nvSpPr>
        <p:spPr>
          <a:xfrm>
            <a:off x="795499" y="1531914"/>
            <a:ext cx="848773" cy="807009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" name="Кружок"/>
          <p:cNvSpPr/>
          <p:nvPr/>
        </p:nvSpPr>
        <p:spPr>
          <a:xfrm>
            <a:off x="801024" y="3497205"/>
            <a:ext cx="828617" cy="807009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" name="Кружок"/>
          <p:cNvSpPr/>
          <p:nvPr/>
        </p:nvSpPr>
        <p:spPr>
          <a:xfrm>
            <a:off x="5032723" y="1521603"/>
            <a:ext cx="848773" cy="807009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" name="Кружок"/>
          <p:cNvSpPr/>
          <p:nvPr/>
        </p:nvSpPr>
        <p:spPr>
          <a:xfrm>
            <a:off x="5023446" y="3497205"/>
            <a:ext cx="848773" cy="807009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3" name="Прямоугольник 8"/>
          <p:cNvSpPr txBox="1"/>
          <p:nvPr/>
        </p:nvSpPr>
        <p:spPr>
          <a:xfrm>
            <a:off x="6085654" y="1670824"/>
            <a:ext cx="3210745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Не дожидайся, когда сильно устанешь. Сделай перерыв или займись другим делом, если занят одним делом более 1,5-2 часов.</a:t>
            </a:r>
            <a:endParaRPr sz="1400" dirty="0"/>
          </a:p>
        </p:txBody>
      </p:sp>
      <p:sp>
        <p:nvSpPr>
          <p:cNvPr id="99" name="Прямоугольник"/>
          <p:cNvSpPr/>
          <p:nvPr/>
        </p:nvSpPr>
        <p:spPr>
          <a:xfrm>
            <a:off x="660905" y="4796536"/>
            <a:ext cx="3952934" cy="24086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" name="Текст*"/>
          <p:cNvSpPr txBox="1"/>
          <p:nvPr/>
        </p:nvSpPr>
        <p:spPr>
          <a:xfrm>
            <a:off x="595016" y="4656918"/>
            <a:ext cx="689798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>
                <a:latin typeface="Gilroy Regular"/>
                <a:ea typeface="Gilroy Regular"/>
                <a:cs typeface="Gilroy Regular"/>
                <a:sym typeface="Gilroy Regular"/>
              </a:defRPr>
            </a:pPr>
            <a:endParaRPr dirty="0"/>
          </a:p>
          <a:p>
            <a:pPr>
              <a:defRPr sz="1600"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 Как это сделать легко? – Смотри в курсах о здоровом питании и </a:t>
            </a:r>
            <a:r>
              <a:rPr lang="ru-RU" sz="1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нутрициологии</a:t>
            </a:r>
            <a:r>
              <a:rPr lang="ru-RU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sz="12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64" name="Рисунок 2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219" y="1739488"/>
            <a:ext cx="394646" cy="394646"/>
          </a:xfrm>
          <a:prstGeom prst="rect">
            <a:avLst/>
          </a:prstGeom>
        </p:spPr>
      </p:pic>
      <p:pic>
        <p:nvPicPr>
          <p:cNvPr id="266" name="Рисунок 2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356" y="1700009"/>
            <a:ext cx="422871" cy="422871"/>
          </a:xfrm>
          <a:prstGeom prst="rect">
            <a:avLst/>
          </a:prstGeom>
        </p:spPr>
      </p:pic>
      <p:pic>
        <p:nvPicPr>
          <p:cNvPr id="271" name="Рисунок 2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077" y="3616787"/>
            <a:ext cx="572106" cy="572106"/>
          </a:xfrm>
          <a:prstGeom prst="rect">
            <a:avLst/>
          </a:prstGeom>
        </p:spPr>
      </p:pic>
      <p:pic>
        <p:nvPicPr>
          <p:cNvPr id="274" name="Рисунок 2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1908" y="3615201"/>
            <a:ext cx="473964" cy="473964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06" y="4752643"/>
            <a:ext cx="317165" cy="3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24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stCxn id="247" idx="0"/>
            <a:endCxn id="247" idx="2"/>
          </p:cNvCxnSpPr>
          <p:nvPr/>
        </p:nvCxnSpPr>
        <p:spPr>
          <a:xfrm>
            <a:off x="5016699" y="222048"/>
            <a:ext cx="0" cy="513053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27056" y="3019953"/>
            <a:ext cx="957928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25631" y="3900709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225631" y="1930964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5011535" y="1930964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4999507" y="3902705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225631" y="1066977"/>
            <a:ext cx="957928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16505" y="4934922"/>
            <a:ext cx="957928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6" name="Прямая соединительная линия 235"/>
          <p:cNvCxnSpPr>
            <a:endCxn id="248" idx="1"/>
          </p:cNvCxnSpPr>
          <p:nvPr/>
        </p:nvCxnSpPr>
        <p:spPr>
          <a:xfrm>
            <a:off x="356205" y="1379922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5016151" y="1380069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9" name="Прямая соединительная линия 238"/>
          <p:cNvCxnSpPr/>
          <p:nvPr/>
        </p:nvCxnSpPr>
        <p:spPr>
          <a:xfrm>
            <a:off x="440715" y="1064465"/>
            <a:ext cx="0" cy="29398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228577" y="3348436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452787" y="3032979"/>
            <a:ext cx="0" cy="29398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5018814" y="3357566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3" name="Прямая соединительная линия 262"/>
          <p:cNvCxnSpPr/>
          <p:nvPr/>
        </p:nvCxnSpPr>
        <p:spPr>
          <a:xfrm flipH="1">
            <a:off x="302419" y="1379922"/>
            <a:ext cx="2381" cy="5451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8" name="Прямая соединительная линия 97"/>
          <p:cNvCxnSpPr/>
          <p:nvPr/>
        </p:nvCxnSpPr>
        <p:spPr>
          <a:xfrm flipH="1">
            <a:off x="302419" y="3357566"/>
            <a:ext cx="2381" cy="5451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7" name="Сквиркл"/>
          <p:cNvSpPr/>
          <p:nvPr/>
        </p:nvSpPr>
        <p:spPr>
          <a:xfrm>
            <a:off x="227056" y="222048"/>
            <a:ext cx="9579285" cy="5130538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8" name="Прямоугольник 8"/>
          <p:cNvSpPr txBox="1"/>
          <p:nvPr/>
        </p:nvSpPr>
        <p:spPr>
          <a:xfrm>
            <a:off x="1829824" y="1211813"/>
            <a:ext cx="2400787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16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Восстановление сил</a:t>
            </a:r>
            <a:endParaRPr dirty="0"/>
          </a:p>
        </p:txBody>
      </p:sp>
      <p:sp>
        <p:nvSpPr>
          <p:cNvPr id="249" name="Заголовок 1"/>
          <p:cNvSpPr txBox="1"/>
          <p:nvPr/>
        </p:nvSpPr>
        <p:spPr>
          <a:xfrm>
            <a:off x="475168" y="-172174"/>
            <a:ext cx="8999543" cy="155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2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sz="2800" dirty="0" smtClean="0">
                <a:solidFill>
                  <a:srgbClr val="3166BD"/>
                </a:solidFill>
              </a:rPr>
              <a:t>Превентивные меры</a:t>
            </a:r>
            <a:endParaRPr sz="2800" dirty="0">
              <a:solidFill>
                <a:srgbClr val="3166BD"/>
              </a:solidFill>
            </a:endParaRPr>
          </a:p>
        </p:txBody>
      </p:sp>
      <p:sp>
        <p:nvSpPr>
          <p:cNvPr id="255" name="Прямоугольник 8"/>
          <p:cNvSpPr txBox="1"/>
          <p:nvPr/>
        </p:nvSpPr>
        <p:spPr>
          <a:xfrm>
            <a:off x="6072882" y="1213559"/>
            <a:ext cx="226515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16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Окружение</a:t>
            </a:r>
            <a:endParaRPr dirty="0"/>
          </a:p>
        </p:txBody>
      </p:sp>
      <p:sp>
        <p:nvSpPr>
          <p:cNvPr id="260" name="Прямоугольник 8"/>
          <p:cNvSpPr txBox="1"/>
          <p:nvPr/>
        </p:nvSpPr>
        <p:spPr>
          <a:xfrm>
            <a:off x="1817124" y="3181680"/>
            <a:ext cx="197475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16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Движение</a:t>
            </a:r>
            <a:endParaRPr dirty="0"/>
          </a:p>
        </p:txBody>
      </p:sp>
      <p:pic>
        <p:nvPicPr>
          <p:cNvPr id="17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990" y="495212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Прямоугольник 8"/>
          <p:cNvSpPr txBox="1"/>
          <p:nvPr/>
        </p:nvSpPr>
        <p:spPr>
          <a:xfrm>
            <a:off x="6092132" y="3177593"/>
            <a:ext cx="1825406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16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Планирование</a:t>
            </a:r>
            <a:endParaRPr dirty="0"/>
          </a:p>
        </p:txBody>
      </p:sp>
      <p:sp>
        <p:nvSpPr>
          <p:cNvPr id="33" name="Прямоугольник 8"/>
          <p:cNvSpPr txBox="1"/>
          <p:nvPr/>
        </p:nvSpPr>
        <p:spPr>
          <a:xfrm>
            <a:off x="1820604" y="1676945"/>
            <a:ext cx="2665550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Используй пошаговую систему восстановления – Концепцию здоровья.</a:t>
            </a:r>
            <a:endParaRPr sz="1400" dirty="0"/>
          </a:p>
        </p:txBody>
      </p:sp>
      <p:sp>
        <p:nvSpPr>
          <p:cNvPr id="39" name="Прямоугольник 8"/>
          <p:cNvSpPr txBox="1"/>
          <p:nvPr/>
        </p:nvSpPr>
        <p:spPr>
          <a:xfrm>
            <a:off x="1829824" y="3555395"/>
            <a:ext cx="2665550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Занимайся любым активным отдыхом около 1 часа и в среднем 3 раза в неделю.</a:t>
            </a:r>
            <a:endParaRPr sz="1400" dirty="0"/>
          </a:p>
        </p:txBody>
      </p:sp>
      <p:sp>
        <p:nvSpPr>
          <p:cNvPr id="40" name="Прямоугольник 8"/>
          <p:cNvSpPr txBox="1"/>
          <p:nvPr/>
        </p:nvSpPr>
        <p:spPr>
          <a:xfrm>
            <a:off x="6129362" y="3560805"/>
            <a:ext cx="3158098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Старайся составлять план гибко, чтобы можно было что-то перенести в силу плохого самочувствия.</a:t>
            </a:r>
            <a:endParaRPr sz="1400" dirty="0"/>
          </a:p>
        </p:txBody>
      </p:sp>
      <p:sp>
        <p:nvSpPr>
          <p:cNvPr id="41" name="Кружок"/>
          <p:cNvSpPr/>
          <p:nvPr/>
        </p:nvSpPr>
        <p:spPr>
          <a:xfrm>
            <a:off x="795499" y="1531914"/>
            <a:ext cx="848773" cy="807009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" name="Кружок"/>
          <p:cNvSpPr/>
          <p:nvPr/>
        </p:nvSpPr>
        <p:spPr>
          <a:xfrm>
            <a:off x="5032723" y="1521603"/>
            <a:ext cx="848773" cy="807009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" name="Кружок"/>
          <p:cNvSpPr/>
          <p:nvPr/>
        </p:nvSpPr>
        <p:spPr>
          <a:xfrm>
            <a:off x="5023446" y="3497205"/>
            <a:ext cx="848773" cy="807009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3" name="Прямоугольник 8"/>
          <p:cNvSpPr txBox="1"/>
          <p:nvPr/>
        </p:nvSpPr>
        <p:spPr>
          <a:xfrm>
            <a:off x="6085654" y="1676946"/>
            <a:ext cx="3210745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 smtClean="0"/>
              <a:t>Объясни близким свое состояние и попроси помощи по своим обязанностям.</a:t>
            </a:r>
            <a:endParaRPr sz="14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06" y="4752643"/>
            <a:ext cx="317165" cy="3645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68" y="1659118"/>
            <a:ext cx="534948" cy="5349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11765" t="14445" r="13211" b="15043"/>
          <a:stretch/>
        </p:blipFill>
        <p:spPr>
          <a:xfrm>
            <a:off x="921823" y="3615759"/>
            <a:ext cx="578878" cy="544058"/>
          </a:xfrm>
          <a:prstGeom prst="rect">
            <a:avLst/>
          </a:prstGeom>
        </p:spPr>
      </p:pic>
      <p:sp>
        <p:nvSpPr>
          <p:cNvPr id="43" name="Кружок"/>
          <p:cNvSpPr/>
          <p:nvPr/>
        </p:nvSpPr>
        <p:spPr>
          <a:xfrm>
            <a:off x="801024" y="3497205"/>
            <a:ext cx="828617" cy="807009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58" name="Picture 10" descr="http://cdn.onlinewebfonts.com/svg/img_32284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242" y="1642059"/>
            <a:ext cx="554945" cy="52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263979" y="3709833"/>
            <a:ext cx="387036" cy="3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220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Сквиркл"/>
          <p:cNvSpPr/>
          <p:nvPr/>
        </p:nvSpPr>
        <p:spPr>
          <a:xfrm>
            <a:off x="745932" y="929041"/>
            <a:ext cx="4683124" cy="3806291"/>
          </a:xfrm>
          <a:prstGeom prst="roundRect">
            <a:avLst>
              <a:gd name="adj" fmla="val 503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Прямоугольник 1"/>
          <p:cNvSpPr txBox="1"/>
          <p:nvPr/>
        </p:nvSpPr>
        <p:spPr>
          <a:xfrm>
            <a:off x="1190734" y="1550779"/>
            <a:ext cx="3674882" cy="1231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700">
                <a:latin typeface="Gilroy-Medium"/>
                <a:ea typeface="Gilroy-Medium"/>
                <a:cs typeface="Gilroy-Medium"/>
                <a:sym typeface="Gilroy Medium"/>
              </a:defRPr>
            </a:lvl1pPr>
          </a:lstStyle>
          <a:p>
            <a:r>
              <a:rPr lang="ru-RU" dirty="0" smtClean="0"/>
              <a:t>Концепция здоровья</a:t>
            </a:r>
            <a:endParaRPr sz="2000" dirty="0"/>
          </a:p>
        </p:txBody>
      </p:sp>
      <p:sp>
        <p:nvSpPr>
          <p:cNvPr id="161" name="Текст*"/>
          <p:cNvSpPr txBox="1"/>
          <p:nvPr/>
        </p:nvSpPr>
        <p:spPr>
          <a:xfrm>
            <a:off x="1227469" y="3092713"/>
            <a:ext cx="4003734" cy="101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1600"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dirty="0" smtClean="0"/>
              <a:t>– универсальная комплексная пошаговая система оздоровления организма.</a:t>
            </a:r>
            <a:endParaRPr dirty="0"/>
          </a:p>
        </p:txBody>
      </p:sp>
      <p:pic>
        <p:nvPicPr>
          <p:cNvPr id="12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10" y="444269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0" y="5076146"/>
            <a:ext cx="317165" cy="364557"/>
          </a:xfrm>
          <a:prstGeom prst="rect">
            <a:avLst/>
          </a:prstGeom>
        </p:spPr>
      </p:pic>
      <p:pic>
        <p:nvPicPr>
          <p:cNvPr id="2" name="Рисунок 1"/>
          <p:cNvPicPr preferRelativeResize="0">
            <a:picLocks noChangeAspect="1"/>
          </p:cNvPicPr>
          <p:nvPr/>
        </p:nvPicPr>
        <p:blipFill rotWithShape="1">
          <a:blip r:embed="rId5"/>
          <a:srcRect l="-8467" t="15087" r="25097" b="917"/>
          <a:stretch/>
        </p:blipFill>
        <p:spPr>
          <a:xfrm flipH="1">
            <a:off x="6303210" y="564100"/>
            <a:ext cx="6448962" cy="4526884"/>
          </a:xfrm>
          <a:prstGeom prst="roundRect">
            <a:avLst>
              <a:gd name="adj" fmla="val 49696"/>
            </a:avLst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1011" t="16723" r="-4355" b="9380"/>
          <a:stretch/>
        </p:blipFill>
        <p:spPr>
          <a:xfrm>
            <a:off x="6290510" y="526616"/>
            <a:ext cx="10069689" cy="4601852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1389795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stCxn id="247" idx="0"/>
            <a:endCxn id="247" idx="2"/>
          </p:cNvCxnSpPr>
          <p:nvPr/>
        </p:nvCxnSpPr>
        <p:spPr>
          <a:xfrm>
            <a:off x="5013039" y="220736"/>
            <a:ext cx="0" cy="513053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27056" y="3019953"/>
            <a:ext cx="957928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25631" y="3900709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225631" y="1930964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5011535" y="1930964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4999507" y="3902705"/>
            <a:ext cx="43016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225631" y="1066977"/>
            <a:ext cx="957928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16505" y="4934922"/>
            <a:ext cx="957928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6" name="Прямая соединительная линия 235"/>
          <p:cNvCxnSpPr/>
          <p:nvPr/>
        </p:nvCxnSpPr>
        <p:spPr>
          <a:xfrm>
            <a:off x="356205" y="1379922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5016151" y="1380069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9" name="Прямая соединительная линия 238"/>
          <p:cNvCxnSpPr/>
          <p:nvPr/>
        </p:nvCxnSpPr>
        <p:spPr>
          <a:xfrm>
            <a:off x="440715" y="1064465"/>
            <a:ext cx="0" cy="29398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228577" y="3348436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452787" y="3032979"/>
            <a:ext cx="0" cy="29398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5018814" y="3357566"/>
            <a:ext cx="1473619" cy="11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3" name="Прямая соединительная линия 262"/>
          <p:cNvCxnSpPr/>
          <p:nvPr/>
        </p:nvCxnSpPr>
        <p:spPr>
          <a:xfrm flipH="1">
            <a:off x="302419" y="1379922"/>
            <a:ext cx="2381" cy="5451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8" name="Прямая соединительная линия 97"/>
          <p:cNvCxnSpPr/>
          <p:nvPr/>
        </p:nvCxnSpPr>
        <p:spPr>
          <a:xfrm flipH="1">
            <a:off x="302419" y="3357566"/>
            <a:ext cx="2381" cy="5451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7" name="Сквиркл"/>
          <p:cNvSpPr/>
          <p:nvPr/>
        </p:nvSpPr>
        <p:spPr>
          <a:xfrm>
            <a:off x="223396" y="220736"/>
            <a:ext cx="9579285" cy="5130538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9" name="Заголовок 1"/>
          <p:cNvSpPr txBox="1"/>
          <p:nvPr/>
        </p:nvSpPr>
        <p:spPr>
          <a:xfrm>
            <a:off x="560219" y="144493"/>
            <a:ext cx="8999543" cy="155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2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sz="2800" dirty="0" smtClean="0">
                <a:solidFill>
                  <a:srgbClr val="3166BD"/>
                </a:solidFill>
              </a:rPr>
              <a:t>5 тезисов Концепции здоровья</a:t>
            </a:r>
            <a:endParaRPr sz="2800" dirty="0">
              <a:solidFill>
                <a:srgbClr val="3166BD"/>
              </a:solidFill>
            </a:endParaRPr>
          </a:p>
        </p:txBody>
      </p:sp>
      <p:pic>
        <p:nvPicPr>
          <p:cNvPr id="17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94" y="4746784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Прямоугольник 8"/>
          <p:cNvSpPr txBox="1"/>
          <p:nvPr/>
        </p:nvSpPr>
        <p:spPr>
          <a:xfrm>
            <a:off x="1456556" y="1803353"/>
            <a:ext cx="3184185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b="1" dirty="0"/>
              <a:t>здоровье </a:t>
            </a:r>
            <a:r>
              <a:rPr lang="ru-RU" sz="1400" dirty="0"/>
              <a:t>— это важный </a:t>
            </a:r>
            <a:r>
              <a:rPr lang="ru-RU" sz="1400" dirty="0" smtClean="0"/>
              <a:t>ресурс </a:t>
            </a:r>
            <a:endParaRPr lang="ru-RU" sz="1400" dirty="0"/>
          </a:p>
          <a:p>
            <a:r>
              <a:rPr lang="ru-RU" sz="1400" dirty="0"/>
              <a:t>и главный фактор, влияющий</a:t>
            </a:r>
          </a:p>
          <a:p>
            <a:r>
              <a:rPr lang="ru-RU" sz="1400" dirty="0"/>
              <a:t>на качество нашей жизни</a:t>
            </a:r>
            <a:endParaRPr sz="1400" dirty="0"/>
          </a:p>
        </p:txBody>
      </p:sp>
      <p:sp>
        <p:nvSpPr>
          <p:cNvPr id="39" name="Прямоугольник 8"/>
          <p:cNvSpPr txBox="1"/>
          <p:nvPr/>
        </p:nvSpPr>
        <p:spPr>
          <a:xfrm>
            <a:off x="1420358" y="3326959"/>
            <a:ext cx="3153660" cy="1169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b="1" dirty="0"/>
              <a:t>организм </a:t>
            </a:r>
            <a:r>
              <a:rPr lang="ru-RU" sz="1400" dirty="0"/>
              <a:t>— сложная система,</a:t>
            </a:r>
          </a:p>
          <a:p>
            <a:r>
              <a:rPr lang="ru-RU" sz="1400" dirty="0"/>
              <a:t>которую нужно поддерживать.</a:t>
            </a:r>
          </a:p>
          <a:p>
            <a:r>
              <a:rPr lang="ru-RU" sz="1400" dirty="0"/>
              <a:t>Мы создаем условия, при которых</a:t>
            </a:r>
          </a:p>
          <a:p>
            <a:r>
              <a:rPr lang="ru-RU" sz="1400" dirty="0"/>
              <a:t>организм может нормально</a:t>
            </a:r>
          </a:p>
          <a:p>
            <a:r>
              <a:rPr lang="ru-RU" sz="1400" dirty="0"/>
              <a:t>справляться со своими функциями</a:t>
            </a:r>
            <a:endParaRPr sz="1400" dirty="0"/>
          </a:p>
        </p:txBody>
      </p:sp>
      <p:sp>
        <p:nvSpPr>
          <p:cNvPr id="40" name="Прямоугольник 8"/>
          <p:cNvSpPr txBox="1"/>
          <p:nvPr/>
        </p:nvSpPr>
        <p:spPr>
          <a:xfrm>
            <a:off x="5727760" y="2831796"/>
            <a:ext cx="3596349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/>
              <a:t>клеткам нужны </a:t>
            </a:r>
            <a:r>
              <a:rPr lang="ru-RU" sz="1400" b="1" dirty="0"/>
              <a:t>гидратация, очищение,</a:t>
            </a:r>
          </a:p>
          <a:p>
            <a:r>
              <a:rPr lang="ru-RU" sz="1400" b="1" dirty="0"/>
              <a:t>питание и защита</a:t>
            </a:r>
            <a:endParaRPr sz="1400" dirty="0"/>
          </a:p>
        </p:txBody>
      </p:sp>
      <p:sp>
        <p:nvSpPr>
          <p:cNvPr id="83" name="Прямоугольник 8"/>
          <p:cNvSpPr txBox="1"/>
          <p:nvPr/>
        </p:nvSpPr>
        <p:spPr>
          <a:xfrm>
            <a:off x="5716298" y="1892388"/>
            <a:ext cx="3656302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/>
              <a:t>здоровье начинается с </a:t>
            </a:r>
            <a:r>
              <a:rPr lang="ru-RU" sz="1400" b="1" dirty="0"/>
              <a:t>клетки</a:t>
            </a:r>
            <a:endParaRPr sz="1400" dirty="0"/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85" y="562580"/>
            <a:ext cx="317165" cy="364557"/>
          </a:xfrm>
          <a:prstGeom prst="rect">
            <a:avLst/>
          </a:prstGeom>
        </p:spPr>
      </p:pic>
      <p:sp>
        <p:nvSpPr>
          <p:cNvPr id="47" name="Прямоугольник 8"/>
          <p:cNvSpPr txBox="1"/>
          <p:nvPr/>
        </p:nvSpPr>
        <p:spPr>
          <a:xfrm>
            <a:off x="5753459" y="3955568"/>
            <a:ext cx="3596349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400" dirty="0"/>
              <a:t>все для </a:t>
            </a:r>
            <a:r>
              <a:rPr lang="ru-RU" sz="1400" b="1" dirty="0"/>
              <a:t>здоровья клеток </a:t>
            </a:r>
            <a:r>
              <a:rPr lang="ru-RU" sz="1400" dirty="0"/>
              <a:t>можно</a:t>
            </a:r>
          </a:p>
          <a:p>
            <a:r>
              <a:rPr lang="ru-RU" sz="1400" dirty="0"/>
              <a:t>обеспечить </a:t>
            </a:r>
            <a:r>
              <a:rPr lang="ru-RU" sz="1400" b="1" dirty="0"/>
              <a:t>водой, едой и правильным</a:t>
            </a:r>
          </a:p>
          <a:p>
            <a:r>
              <a:rPr lang="ru-RU" sz="1400" b="1" dirty="0"/>
              <a:t>психологическим настроем</a:t>
            </a:r>
            <a:endParaRPr sz="1400" dirty="0"/>
          </a:p>
        </p:txBody>
      </p:sp>
      <p:sp>
        <p:nvSpPr>
          <p:cNvPr id="50" name="Заголовок 1"/>
          <p:cNvSpPr txBox="1"/>
          <p:nvPr/>
        </p:nvSpPr>
        <p:spPr>
          <a:xfrm>
            <a:off x="604795" y="1829127"/>
            <a:ext cx="596599" cy="646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>
                <a:solidFill>
                  <a:srgbClr val="3166BD"/>
                </a:solidFill>
              </a:rPr>
              <a:t>01</a:t>
            </a:r>
          </a:p>
        </p:txBody>
      </p:sp>
      <p:sp>
        <p:nvSpPr>
          <p:cNvPr id="51" name="Заголовок 1"/>
          <p:cNvSpPr txBox="1"/>
          <p:nvPr/>
        </p:nvSpPr>
        <p:spPr>
          <a:xfrm>
            <a:off x="612350" y="3615962"/>
            <a:ext cx="683885" cy="646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>
                <a:solidFill>
                  <a:srgbClr val="3166BD"/>
                </a:solidFill>
              </a:rPr>
              <a:t>02</a:t>
            </a:r>
          </a:p>
        </p:txBody>
      </p:sp>
      <p:sp>
        <p:nvSpPr>
          <p:cNvPr id="52" name="Заголовок 1"/>
          <p:cNvSpPr txBox="1"/>
          <p:nvPr/>
        </p:nvSpPr>
        <p:spPr>
          <a:xfrm>
            <a:off x="4816254" y="1729384"/>
            <a:ext cx="6896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>
                <a:solidFill>
                  <a:srgbClr val="3166BD"/>
                </a:solidFill>
              </a:rPr>
              <a:t>03</a:t>
            </a:r>
          </a:p>
        </p:txBody>
      </p:sp>
      <p:sp>
        <p:nvSpPr>
          <p:cNvPr id="53" name="Заголовок 1"/>
          <p:cNvSpPr txBox="1"/>
          <p:nvPr/>
        </p:nvSpPr>
        <p:spPr>
          <a:xfrm>
            <a:off x="4815582" y="2821601"/>
            <a:ext cx="6896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smtClean="0">
                <a:solidFill>
                  <a:srgbClr val="3166BD"/>
                </a:solidFill>
              </a:rPr>
              <a:t>0</a:t>
            </a:r>
            <a:r>
              <a:rPr lang="ru-RU" dirty="0" smtClean="0">
                <a:solidFill>
                  <a:srgbClr val="3166BD"/>
                </a:solidFill>
              </a:rPr>
              <a:t>4</a:t>
            </a:r>
            <a:endParaRPr dirty="0">
              <a:solidFill>
                <a:srgbClr val="3166BD"/>
              </a:solidFill>
            </a:endParaRPr>
          </a:p>
        </p:txBody>
      </p:sp>
      <p:sp>
        <p:nvSpPr>
          <p:cNvPr id="55" name="Заголовок 1"/>
          <p:cNvSpPr txBox="1"/>
          <p:nvPr/>
        </p:nvSpPr>
        <p:spPr>
          <a:xfrm>
            <a:off x="4828953" y="4001733"/>
            <a:ext cx="6896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smtClean="0">
                <a:solidFill>
                  <a:srgbClr val="3166BD"/>
                </a:solidFill>
              </a:rPr>
              <a:t>0</a:t>
            </a:r>
            <a:r>
              <a:rPr lang="ru-RU" dirty="0" smtClean="0">
                <a:solidFill>
                  <a:srgbClr val="3166BD"/>
                </a:solidFill>
              </a:rPr>
              <a:t>5</a:t>
            </a:r>
            <a:endParaRPr dirty="0">
              <a:solidFill>
                <a:srgbClr val="3166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56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72" y="4889362"/>
            <a:ext cx="317165" cy="364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525" t="4743" r="2462" b="4790"/>
          <a:stretch/>
        </p:blipFill>
        <p:spPr>
          <a:xfrm>
            <a:off x="2237308" y="1973022"/>
            <a:ext cx="5402580" cy="2895600"/>
          </a:xfrm>
          <a:prstGeom prst="roundRect">
            <a:avLst>
              <a:gd name="adj" fmla="val 3573"/>
            </a:avLst>
          </a:prstGeom>
        </p:spPr>
      </p:pic>
      <p:sp>
        <p:nvSpPr>
          <p:cNvPr id="10" name="Прямоугольник 1"/>
          <p:cNvSpPr txBox="1"/>
          <p:nvPr/>
        </p:nvSpPr>
        <p:spPr>
          <a:xfrm>
            <a:off x="923921" y="457499"/>
            <a:ext cx="7572266" cy="1231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700">
                <a:latin typeface="Gilroy-Medium"/>
                <a:ea typeface="Gilroy-Medium"/>
                <a:cs typeface="Gilroy-Medium"/>
                <a:sym typeface="Gilroy Medium"/>
              </a:defRPr>
            </a:lvl1pPr>
          </a:lstStyle>
          <a:p>
            <a:r>
              <a:rPr lang="ru-RU" dirty="0" smtClean="0"/>
              <a:t>И это легко</a:t>
            </a:r>
          </a:p>
          <a:p>
            <a:r>
              <a:rPr lang="ru-RU" dirty="0"/>
              <a:t> </a:t>
            </a:r>
            <a:r>
              <a:rPr lang="ru-RU" dirty="0" smtClean="0"/>
              <a:t>    сделать по шагам Концепции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60127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Сквиркл"/>
          <p:cNvSpPr/>
          <p:nvPr/>
        </p:nvSpPr>
        <p:spPr>
          <a:xfrm>
            <a:off x="218106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5" name="Заголовок 1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Первый шаг</a:t>
            </a:r>
            <a:endParaRPr dirty="0"/>
          </a:p>
        </p:txBody>
      </p:sp>
      <p:sp>
        <p:nvSpPr>
          <p:cNvPr id="466" name="Прямоугольник 7"/>
          <p:cNvSpPr txBox="1"/>
          <p:nvPr/>
        </p:nvSpPr>
        <p:spPr>
          <a:xfrm>
            <a:off x="790533" y="1372872"/>
            <a:ext cx="8885381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Hydramax</a:t>
            </a:r>
            <a:r>
              <a:rPr lang="ru-RU" dirty="0" smtClean="0"/>
              <a:t> </a:t>
            </a:r>
            <a:r>
              <a:rPr lang="en-US" dirty="0"/>
              <a:t>— </a:t>
            </a:r>
            <a:r>
              <a:rPr lang="ru-RU" dirty="0"/>
              <a:t>набор для оптимальной</a:t>
            </a:r>
          </a:p>
          <a:p>
            <a:r>
              <a:rPr lang="ru-RU" dirty="0" smtClean="0"/>
              <a:t>гидратации</a:t>
            </a:r>
            <a:endParaRPr lang="ru-RU" dirty="0"/>
          </a:p>
        </p:txBody>
      </p:sp>
      <p:sp>
        <p:nvSpPr>
          <p:cNvPr id="475" name="Прямоугольник 4"/>
          <p:cNvSpPr txBox="1"/>
          <p:nvPr/>
        </p:nvSpPr>
        <p:spPr>
          <a:xfrm>
            <a:off x="790533" y="4961825"/>
            <a:ext cx="4947289" cy="19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 cap="all">
                <a:solidFill>
                  <a:srgbClr val="808080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/>
              <a:t>БАД. НЕ ЯВЛЯЕТСЯ ЛЕКАРСТВЕННЫМ СРЕДСТВОМ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94" y="4854977"/>
            <a:ext cx="317165" cy="364557"/>
          </a:xfrm>
          <a:prstGeom prst="rect">
            <a:avLst/>
          </a:prstGeom>
        </p:spPr>
      </p:pic>
      <p:pic>
        <p:nvPicPr>
          <p:cNvPr id="31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077" y="402963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26184" b="20661"/>
          <a:stretch/>
        </p:blipFill>
        <p:spPr>
          <a:xfrm>
            <a:off x="4759608" y="2413015"/>
            <a:ext cx="4644951" cy="1646029"/>
          </a:xfrm>
          <a:prstGeom prst="rect">
            <a:avLst/>
          </a:prstGeom>
        </p:spPr>
      </p:pic>
      <p:sp>
        <p:nvSpPr>
          <p:cNvPr id="34" name="Прямоугольник 8"/>
          <p:cNvSpPr txBox="1"/>
          <p:nvPr/>
        </p:nvSpPr>
        <p:spPr>
          <a:xfrm>
            <a:off x="790533" y="2484211"/>
            <a:ext cx="361394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Первый </a:t>
            </a:r>
            <a:r>
              <a:rPr lang="ru-RU" sz="1800" dirty="0"/>
              <a:t>шаг на пути </a:t>
            </a:r>
            <a:r>
              <a:rPr lang="ru-RU" sz="1800" dirty="0" smtClean="0"/>
              <a:t>оздоровления организма </a:t>
            </a:r>
            <a:r>
              <a:rPr lang="ru-RU" sz="1800" dirty="0"/>
              <a:t>— </a:t>
            </a:r>
            <a:r>
              <a:rPr lang="ru-RU" sz="1800" dirty="0" smtClean="0"/>
              <a:t>подготовить благоприятные </a:t>
            </a:r>
            <a:r>
              <a:rPr lang="ru-RU" sz="1800" dirty="0"/>
              <a:t>условия для </a:t>
            </a:r>
            <a:r>
              <a:rPr lang="ru-RU" sz="1800" dirty="0" smtClean="0"/>
              <a:t>всех обменных процессов.</a:t>
            </a:r>
            <a:endParaRPr sz="1800" dirty="0"/>
          </a:p>
        </p:txBody>
      </p:sp>
      <p:grpSp>
        <p:nvGrpSpPr>
          <p:cNvPr id="35" name="Сгруппировать"/>
          <p:cNvGrpSpPr/>
          <p:nvPr/>
        </p:nvGrpSpPr>
        <p:grpSpPr>
          <a:xfrm>
            <a:off x="5926853" y="4440487"/>
            <a:ext cx="1126195" cy="778532"/>
            <a:chOff x="0" y="0"/>
            <a:chExt cx="1126193" cy="778531"/>
          </a:xfrm>
        </p:grpSpPr>
        <p:pic>
          <p:nvPicPr>
            <p:cNvPr id="36" name="Изображение" descr="Изображение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082" y="0"/>
              <a:ext cx="448028" cy="448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" name="Не содержит…"/>
            <p:cNvSpPr txBox="1"/>
            <p:nvPr/>
          </p:nvSpPr>
          <p:spPr>
            <a:xfrm>
              <a:off x="0" y="501536"/>
              <a:ext cx="1126193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1200">
                  <a:solidFill>
                    <a:srgbClr val="353F47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pPr>
              <a:r>
                <a:rPr lang="ru-RU" dirty="0" smtClean="0"/>
                <a:t>Без </a:t>
              </a:r>
              <a:r>
                <a:rPr dirty="0" smtClean="0"/>
                <a:t>ГМО</a:t>
              </a:r>
              <a:endParaRPr dirty="0"/>
            </a:p>
          </p:txBody>
        </p:sp>
      </p:grpSp>
      <p:grpSp>
        <p:nvGrpSpPr>
          <p:cNvPr id="38" name="Сгруппировать"/>
          <p:cNvGrpSpPr/>
          <p:nvPr/>
        </p:nvGrpSpPr>
        <p:grpSpPr>
          <a:xfrm>
            <a:off x="7086917" y="4440487"/>
            <a:ext cx="1243905" cy="778532"/>
            <a:chOff x="0" y="0"/>
            <a:chExt cx="1243903" cy="778531"/>
          </a:xfrm>
        </p:grpSpPr>
        <p:pic>
          <p:nvPicPr>
            <p:cNvPr id="39" name="Изображение" descr="Изображение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937" y="0"/>
              <a:ext cx="448028" cy="448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" name="Не содержит…"/>
            <p:cNvSpPr txBox="1"/>
            <p:nvPr/>
          </p:nvSpPr>
          <p:spPr>
            <a:xfrm>
              <a:off x="0" y="501536"/>
              <a:ext cx="1243903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1200">
                  <a:solidFill>
                    <a:srgbClr val="353F47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pPr>
              <a:r>
                <a:rPr lang="ru-RU" dirty="0" smtClean="0"/>
                <a:t>Без </a:t>
              </a:r>
              <a:r>
                <a:rPr dirty="0" err="1" smtClean="0"/>
                <a:t>со</a:t>
              </a:r>
              <a:r>
                <a:rPr lang="ru-RU" dirty="0" smtClean="0"/>
                <a:t>и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356436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Сквиркл"/>
          <p:cNvSpPr/>
          <p:nvPr/>
        </p:nvSpPr>
        <p:spPr>
          <a:xfrm>
            <a:off x="218106" y="188594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5" name="Заголовок 1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Второй шаг</a:t>
            </a:r>
            <a:endParaRPr dirty="0"/>
          </a:p>
        </p:txBody>
      </p:sp>
      <p:sp>
        <p:nvSpPr>
          <p:cNvPr id="466" name="Прямоугольник 7"/>
          <p:cNvSpPr txBox="1"/>
          <p:nvPr/>
        </p:nvSpPr>
        <p:spPr>
          <a:xfrm>
            <a:off x="790534" y="1372872"/>
            <a:ext cx="4149606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b="1" dirty="0" err="1"/>
              <a:t>Parashield</a:t>
            </a:r>
            <a:r>
              <a:rPr lang="en-US" b="1" dirty="0"/>
              <a:t> </a:t>
            </a:r>
            <a:r>
              <a:rPr lang="en-US" b="1" dirty="0" smtClean="0"/>
              <a:t>Plus</a:t>
            </a:r>
            <a:r>
              <a:rPr lang="ru-RU" dirty="0" smtClean="0"/>
              <a:t> и </a:t>
            </a:r>
            <a:r>
              <a:rPr lang="en-US" b="1" dirty="0" err="1" smtClean="0"/>
              <a:t>Parashield</a:t>
            </a:r>
            <a:r>
              <a:rPr lang="ru-RU" dirty="0" smtClean="0"/>
              <a:t> </a:t>
            </a:r>
            <a:r>
              <a:rPr lang="en-US" dirty="0" smtClean="0"/>
              <a:t>— </a:t>
            </a:r>
            <a:r>
              <a:rPr lang="ru-RU" dirty="0" smtClean="0"/>
              <a:t>наборы </a:t>
            </a:r>
            <a:r>
              <a:rPr lang="ru-RU" dirty="0"/>
              <a:t>для </a:t>
            </a:r>
            <a:r>
              <a:rPr lang="ru-RU" dirty="0" smtClean="0"/>
              <a:t>защиты от </a:t>
            </a:r>
            <a:r>
              <a:rPr lang="ru-RU" dirty="0"/>
              <a:t>паразитов</a:t>
            </a:r>
          </a:p>
        </p:txBody>
      </p:sp>
      <p:sp>
        <p:nvSpPr>
          <p:cNvPr id="475" name="Прямоугольник 4"/>
          <p:cNvSpPr txBox="1"/>
          <p:nvPr/>
        </p:nvSpPr>
        <p:spPr>
          <a:xfrm>
            <a:off x="790533" y="4961825"/>
            <a:ext cx="4947289" cy="19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 cap="all">
                <a:solidFill>
                  <a:srgbClr val="808080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/>
              <a:t>БАД. НЕ ЯВЛЯЕТСЯ ЛЕКАРСТВЕННЫМ СРЕДСТВОМ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94" y="4854977"/>
            <a:ext cx="317165" cy="364557"/>
          </a:xfrm>
          <a:prstGeom prst="rect">
            <a:avLst/>
          </a:prstGeom>
        </p:spPr>
      </p:pic>
      <p:pic>
        <p:nvPicPr>
          <p:cNvPr id="31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077" y="402963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Прямоугольник 8"/>
          <p:cNvSpPr txBox="1"/>
          <p:nvPr/>
        </p:nvSpPr>
        <p:spPr>
          <a:xfrm>
            <a:off x="795899" y="2713145"/>
            <a:ext cx="3547003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Второй </a:t>
            </a:r>
            <a:r>
              <a:rPr lang="ru-RU" sz="1800" dirty="0"/>
              <a:t>шаг на пути </a:t>
            </a:r>
            <a:r>
              <a:rPr lang="ru-RU" sz="1800" dirty="0" smtClean="0"/>
              <a:t>оздоровления организма </a:t>
            </a:r>
            <a:r>
              <a:rPr lang="ru-RU" sz="1800" dirty="0"/>
              <a:t>— </a:t>
            </a:r>
            <a:r>
              <a:rPr lang="ru-RU" sz="1800" dirty="0" smtClean="0"/>
              <a:t>избавиться от </a:t>
            </a:r>
            <a:r>
              <a:rPr lang="ru-RU" sz="1800" dirty="0"/>
              <a:t>паразитов и </a:t>
            </a:r>
            <a:r>
              <a:rPr lang="ru-RU" sz="1800" dirty="0" smtClean="0"/>
              <a:t>подготовиться к </a:t>
            </a:r>
            <a:r>
              <a:rPr lang="ru-RU" sz="1800" dirty="0" err="1"/>
              <a:t>детоксикации</a:t>
            </a:r>
            <a:r>
              <a:rPr lang="ru-RU" sz="1800" dirty="0"/>
              <a:t>.</a:t>
            </a:r>
            <a:endParaRPr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3613" t="31499" r="14295" b="17708"/>
          <a:stretch/>
        </p:blipFill>
        <p:spPr>
          <a:xfrm>
            <a:off x="5152645" y="986567"/>
            <a:ext cx="4179994" cy="1656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4721" t="32666" r="14626" b="17511"/>
          <a:stretch/>
        </p:blipFill>
        <p:spPr>
          <a:xfrm>
            <a:off x="5108696" y="2982128"/>
            <a:ext cx="4279930" cy="1697713"/>
          </a:xfrm>
          <a:prstGeom prst="rect">
            <a:avLst/>
          </a:prstGeom>
        </p:spPr>
      </p:pic>
      <p:grpSp>
        <p:nvGrpSpPr>
          <p:cNvPr id="18" name="Сгруппировать"/>
          <p:cNvGrpSpPr/>
          <p:nvPr/>
        </p:nvGrpSpPr>
        <p:grpSpPr>
          <a:xfrm>
            <a:off x="6006748" y="4854977"/>
            <a:ext cx="738161" cy="511230"/>
            <a:chOff x="-2" y="0"/>
            <a:chExt cx="1369492" cy="1027146"/>
          </a:xfrm>
        </p:grpSpPr>
        <p:pic>
          <p:nvPicPr>
            <p:cNvPr id="19" name="Изображение" descr="Изображение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9082" y="0"/>
              <a:ext cx="448028" cy="448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Не содержит…"/>
            <p:cNvSpPr txBox="1"/>
            <p:nvPr/>
          </p:nvSpPr>
          <p:spPr>
            <a:xfrm>
              <a:off x="-2" y="501536"/>
              <a:ext cx="1369492" cy="525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1200">
                  <a:solidFill>
                    <a:srgbClr val="353F47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pPr>
              <a:r>
                <a:rPr lang="ru-RU" sz="1100" dirty="0" smtClean="0"/>
                <a:t>Без </a:t>
              </a:r>
              <a:r>
                <a:rPr sz="1100" dirty="0" smtClean="0"/>
                <a:t>ГМО</a:t>
              </a:r>
              <a:endParaRPr sz="1100" dirty="0"/>
            </a:p>
          </p:txBody>
        </p:sp>
      </p:grpSp>
      <p:grpSp>
        <p:nvGrpSpPr>
          <p:cNvPr id="21" name="Сгруппировать"/>
          <p:cNvGrpSpPr/>
          <p:nvPr/>
        </p:nvGrpSpPr>
        <p:grpSpPr>
          <a:xfrm>
            <a:off x="6843878" y="4835195"/>
            <a:ext cx="670468" cy="511230"/>
            <a:chOff x="0" y="0"/>
            <a:chExt cx="1243903" cy="1027145"/>
          </a:xfrm>
        </p:grpSpPr>
        <p:pic>
          <p:nvPicPr>
            <p:cNvPr id="22" name="Изображение" descr="Изображение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7937" y="0"/>
              <a:ext cx="448028" cy="448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" name="Не содержит…"/>
            <p:cNvSpPr txBox="1"/>
            <p:nvPr/>
          </p:nvSpPr>
          <p:spPr>
            <a:xfrm>
              <a:off x="0" y="501536"/>
              <a:ext cx="1243903" cy="525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1200">
                  <a:solidFill>
                    <a:srgbClr val="353F47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pPr>
              <a:r>
                <a:rPr lang="ru-RU" sz="1100" dirty="0" smtClean="0"/>
                <a:t>Без </a:t>
              </a:r>
              <a:r>
                <a:rPr sz="1100" dirty="0" err="1" smtClean="0"/>
                <a:t>со</a:t>
              </a:r>
              <a:r>
                <a:rPr lang="ru-RU" sz="1100" dirty="0" smtClean="0"/>
                <a:t>и</a:t>
              </a:r>
              <a:endParaRPr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8894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Сквиркл"/>
          <p:cNvSpPr/>
          <p:nvPr/>
        </p:nvSpPr>
        <p:spPr>
          <a:xfrm>
            <a:off x="218106" y="188594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949" t="30318" r="13076" b="22039"/>
          <a:stretch/>
        </p:blipFill>
        <p:spPr>
          <a:xfrm>
            <a:off x="4949811" y="1014346"/>
            <a:ext cx="4376461" cy="1585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3836" t="32090" r="14404" b="18495"/>
          <a:stretch/>
        </p:blipFill>
        <p:spPr>
          <a:xfrm>
            <a:off x="4949810" y="2870449"/>
            <a:ext cx="4376461" cy="1695203"/>
          </a:xfrm>
          <a:prstGeom prst="rect">
            <a:avLst/>
          </a:prstGeom>
        </p:spPr>
      </p:pic>
      <p:sp>
        <p:nvSpPr>
          <p:cNvPr id="465" name="Заголовок 1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Третий шаг</a:t>
            </a:r>
            <a:endParaRPr dirty="0"/>
          </a:p>
        </p:txBody>
      </p:sp>
      <p:sp>
        <p:nvSpPr>
          <p:cNvPr id="466" name="Прямоугольник 7"/>
          <p:cNvSpPr txBox="1"/>
          <p:nvPr/>
        </p:nvSpPr>
        <p:spPr>
          <a:xfrm>
            <a:off x="790534" y="1372872"/>
            <a:ext cx="4149606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b="1" dirty="0"/>
              <a:t>Coral Detox</a:t>
            </a:r>
            <a:r>
              <a:rPr lang="en-US" b="1" dirty="0" smtClean="0"/>
              <a:t> Plus</a:t>
            </a:r>
            <a:r>
              <a:rPr lang="ru-RU" dirty="0" smtClean="0"/>
              <a:t> и </a:t>
            </a:r>
            <a:r>
              <a:rPr lang="en-US" b="1" dirty="0"/>
              <a:t>Coral </a:t>
            </a:r>
            <a:r>
              <a:rPr lang="en-US" b="1" dirty="0" smtClean="0"/>
              <a:t>Detox</a:t>
            </a:r>
            <a:r>
              <a:rPr lang="ru-RU" dirty="0" smtClean="0"/>
              <a:t> </a:t>
            </a:r>
            <a:r>
              <a:rPr lang="en-US" dirty="0" smtClean="0"/>
              <a:t>— </a:t>
            </a:r>
            <a:r>
              <a:rPr lang="ru-RU" dirty="0" smtClean="0"/>
              <a:t>наборы </a:t>
            </a:r>
            <a:r>
              <a:rPr lang="ru-RU" dirty="0"/>
              <a:t>для </a:t>
            </a:r>
            <a:r>
              <a:rPr lang="ru-RU" dirty="0" smtClean="0"/>
              <a:t>вывода токсинов</a:t>
            </a:r>
            <a:endParaRPr lang="ru-RU" dirty="0"/>
          </a:p>
        </p:txBody>
      </p:sp>
      <p:sp>
        <p:nvSpPr>
          <p:cNvPr id="475" name="Прямоугольник 4"/>
          <p:cNvSpPr txBox="1"/>
          <p:nvPr/>
        </p:nvSpPr>
        <p:spPr>
          <a:xfrm>
            <a:off x="790533" y="4961825"/>
            <a:ext cx="4947289" cy="19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 cap="all">
                <a:solidFill>
                  <a:srgbClr val="808080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/>
              <a:t>БАД. НЕ ЯВЛЯЕТСЯ ЛЕКАРСТВЕННЫМ СРЕДСТВОМ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94" y="4854977"/>
            <a:ext cx="317165" cy="364557"/>
          </a:xfrm>
          <a:prstGeom prst="rect">
            <a:avLst/>
          </a:prstGeom>
        </p:spPr>
      </p:pic>
      <p:pic>
        <p:nvPicPr>
          <p:cNvPr id="31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5077" y="402963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Прямоугольник 8"/>
          <p:cNvSpPr txBox="1"/>
          <p:nvPr/>
        </p:nvSpPr>
        <p:spPr>
          <a:xfrm>
            <a:off x="795899" y="2684380"/>
            <a:ext cx="3547003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Выведение водо- и жирорастворимых токсинов и улучшение пищеварения.</a:t>
            </a:r>
            <a:endParaRPr sz="1800" dirty="0"/>
          </a:p>
        </p:txBody>
      </p:sp>
      <p:sp>
        <p:nvSpPr>
          <p:cNvPr id="17" name="Прямоугольник 7"/>
          <p:cNvSpPr txBox="1"/>
          <p:nvPr/>
        </p:nvSpPr>
        <p:spPr>
          <a:xfrm>
            <a:off x="790533" y="4218573"/>
            <a:ext cx="414960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600" b="1" dirty="0" smtClean="0"/>
              <a:t>Эти наборы можно использовать на любом этапе Концепции здоровья</a:t>
            </a:r>
            <a:endParaRPr lang="ru-RU" sz="1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2097" t="38193" r="74315" b="40544"/>
          <a:stretch/>
        </p:blipFill>
        <p:spPr>
          <a:xfrm>
            <a:off x="4951290" y="4677980"/>
            <a:ext cx="1144216" cy="5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32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Сквиркл"/>
          <p:cNvSpPr/>
          <p:nvPr/>
        </p:nvSpPr>
        <p:spPr>
          <a:xfrm>
            <a:off x="218106" y="126318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5" name="Заголовок 1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Третий шаг</a:t>
            </a:r>
            <a:endParaRPr dirty="0"/>
          </a:p>
        </p:txBody>
      </p:sp>
      <p:sp>
        <p:nvSpPr>
          <p:cNvPr id="466" name="Прямоугольник 7"/>
          <p:cNvSpPr txBox="1"/>
          <p:nvPr/>
        </p:nvSpPr>
        <p:spPr>
          <a:xfrm>
            <a:off x="768232" y="1459854"/>
            <a:ext cx="69595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b="1" dirty="0" err="1"/>
              <a:t>Colo</a:t>
            </a:r>
            <a:r>
              <a:rPr lang="en-US" b="1" dirty="0"/>
              <a:t>-Vada</a:t>
            </a:r>
            <a:r>
              <a:rPr lang="en-US" dirty="0"/>
              <a:t> — </a:t>
            </a:r>
            <a:r>
              <a:rPr lang="ru-RU" dirty="0" smtClean="0"/>
              <a:t>наборы для глубокого очищения</a:t>
            </a:r>
            <a:endParaRPr lang="ru-RU" dirty="0"/>
          </a:p>
        </p:txBody>
      </p:sp>
      <p:sp>
        <p:nvSpPr>
          <p:cNvPr id="475" name="Прямоугольник 4"/>
          <p:cNvSpPr txBox="1"/>
          <p:nvPr/>
        </p:nvSpPr>
        <p:spPr>
          <a:xfrm>
            <a:off x="790533" y="4961825"/>
            <a:ext cx="4947289" cy="19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 cap="all">
                <a:solidFill>
                  <a:srgbClr val="808080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/>
              <a:t>БАД. НЕ ЯВЛЯЕТСЯ ЛЕКАРСТВЕННЫМ СРЕДСТВОМ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94" y="4854977"/>
            <a:ext cx="317165" cy="364557"/>
          </a:xfrm>
          <a:prstGeom prst="rect">
            <a:avLst/>
          </a:prstGeom>
        </p:spPr>
      </p:pic>
      <p:pic>
        <p:nvPicPr>
          <p:cNvPr id="31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077" y="402963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Прямоугольник 8"/>
          <p:cNvSpPr txBox="1"/>
          <p:nvPr/>
        </p:nvSpPr>
        <p:spPr>
          <a:xfrm>
            <a:off x="790533" y="2369212"/>
            <a:ext cx="3402326" cy="189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800" dirty="0" smtClean="0"/>
              <a:t>Проверенная годами программа известного </a:t>
            </a:r>
            <a:r>
              <a:rPr lang="ru-RU" sz="1800" dirty="0" err="1" smtClean="0"/>
              <a:t>нутрициолога</a:t>
            </a:r>
            <a:r>
              <a:rPr lang="ru-RU" sz="1800" dirty="0" smtClean="0"/>
              <a:t> Альберта </a:t>
            </a:r>
            <a:r>
              <a:rPr lang="ru-RU" sz="1800" dirty="0" err="1" smtClean="0"/>
              <a:t>Зерра</a:t>
            </a:r>
            <a:r>
              <a:rPr lang="ru-RU" sz="1800" dirty="0" smtClean="0"/>
              <a:t> – это комплексное</a:t>
            </a:r>
            <a:r>
              <a:rPr lang="en-US" sz="1800" dirty="0" smtClean="0"/>
              <a:t> </a:t>
            </a:r>
            <a:r>
              <a:rPr lang="ru-RU" sz="1800" dirty="0" smtClean="0"/>
              <a:t>воздействие на весь организм.</a:t>
            </a:r>
            <a:endParaRPr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4355" t="50990" r="24150" b="12195"/>
          <a:stretch/>
        </p:blipFill>
        <p:spPr>
          <a:xfrm>
            <a:off x="4415944" y="2343224"/>
            <a:ext cx="5002232" cy="2011650"/>
          </a:xfrm>
          <a:prstGeom prst="rect">
            <a:avLst/>
          </a:prstGeom>
        </p:spPr>
      </p:pic>
      <p:grpSp>
        <p:nvGrpSpPr>
          <p:cNvPr id="24" name="Сгруппировать"/>
          <p:cNvGrpSpPr/>
          <p:nvPr/>
        </p:nvGrpSpPr>
        <p:grpSpPr>
          <a:xfrm>
            <a:off x="4415944" y="4540738"/>
            <a:ext cx="738161" cy="511230"/>
            <a:chOff x="-2" y="0"/>
            <a:chExt cx="1369492" cy="1027146"/>
          </a:xfrm>
        </p:grpSpPr>
        <p:pic>
          <p:nvPicPr>
            <p:cNvPr id="25" name="Изображение" descr="Изображение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082" y="0"/>
              <a:ext cx="448028" cy="448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" name="Не содержит…"/>
            <p:cNvSpPr txBox="1"/>
            <p:nvPr/>
          </p:nvSpPr>
          <p:spPr>
            <a:xfrm>
              <a:off x="-2" y="501536"/>
              <a:ext cx="1369492" cy="525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1200">
                  <a:solidFill>
                    <a:srgbClr val="353F47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pPr>
              <a:r>
                <a:rPr lang="ru-RU" sz="1100" dirty="0" smtClean="0"/>
                <a:t>Без </a:t>
              </a:r>
              <a:r>
                <a:rPr sz="1100" dirty="0" smtClean="0"/>
                <a:t>ГМО</a:t>
              </a:r>
              <a:endParaRPr sz="1100" dirty="0"/>
            </a:p>
          </p:txBody>
        </p:sp>
      </p:grpSp>
      <p:grpSp>
        <p:nvGrpSpPr>
          <p:cNvPr id="27" name="Сгруппировать"/>
          <p:cNvGrpSpPr/>
          <p:nvPr/>
        </p:nvGrpSpPr>
        <p:grpSpPr>
          <a:xfrm>
            <a:off x="5253074" y="4543258"/>
            <a:ext cx="670468" cy="511230"/>
            <a:chOff x="0" y="0"/>
            <a:chExt cx="1243903" cy="1027145"/>
          </a:xfrm>
        </p:grpSpPr>
        <p:pic>
          <p:nvPicPr>
            <p:cNvPr id="28" name="Изображение" descr="Изображение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937" y="0"/>
              <a:ext cx="448028" cy="448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Не содержит…"/>
            <p:cNvSpPr txBox="1"/>
            <p:nvPr/>
          </p:nvSpPr>
          <p:spPr>
            <a:xfrm>
              <a:off x="0" y="501536"/>
              <a:ext cx="1243903" cy="525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1200">
                  <a:solidFill>
                    <a:srgbClr val="353F47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pPr>
              <a:r>
                <a:rPr lang="ru-RU" sz="1100" dirty="0" smtClean="0"/>
                <a:t>Без </a:t>
              </a:r>
              <a:r>
                <a:rPr sz="1100" dirty="0" err="1" smtClean="0"/>
                <a:t>со</a:t>
              </a:r>
              <a:r>
                <a:rPr lang="ru-RU" sz="1100" dirty="0" smtClean="0"/>
                <a:t>и</a:t>
              </a:r>
              <a:endParaRPr sz="1100" dirty="0"/>
            </a:p>
          </p:txBody>
        </p:sp>
      </p:grpSp>
      <p:sp>
        <p:nvSpPr>
          <p:cNvPr id="32" name="Прямоугольник 7"/>
          <p:cNvSpPr txBox="1"/>
          <p:nvPr/>
        </p:nvSpPr>
        <p:spPr>
          <a:xfrm>
            <a:off x="4322673" y="1880723"/>
            <a:ext cx="414960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b="1" dirty="0" smtClean="0"/>
              <a:t> </a:t>
            </a:r>
            <a:r>
              <a:rPr lang="en-US" b="1" dirty="0" err="1" smtClean="0"/>
              <a:t>Programma</a:t>
            </a:r>
            <a:r>
              <a:rPr lang="en-US" b="1" dirty="0" smtClean="0"/>
              <a:t> 2 </a:t>
            </a:r>
            <a:r>
              <a:rPr lang="en-US" b="1" dirty="0" err="1" smtClean="0"/>
              <a:t>Colo</a:t>
            </a:r>
            <a:r>
              <a:rPr lang="en-US" b="1" dirty="0" smtClean="0"/>
              <a:t>-Vada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63099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Сквиркл"/>
          <p:cNvSpPr/>
          <p:nvPr/>
        </p:nvSpPr>
        <p:spPr>
          <a:xfrm>
            <a:off x="218106" y="146100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5" name="Заголовок 1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Третий шаг</a:t>
            </a:r>
            <a:endParaRPr dirty="0"/>
          </a:p>
        </p:txBody>
      </p:sp>
      <p:sp>
        <p:nvSpPr>
          <p:cNvPr id="466" name="Прямоугольник 7"/>
          <p:cNvSpPr txBox="1"/>
          <p:nvPr/>
        </p:nvSpPr>
        <p:spPr>
          <a:xfrm>
            <a:off x="790532" y="1649426"/>
            <a:ext cx="8130443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И две программы без жестких ограничений в питании</a:t>
            </a:r>
            <a:r>
              <a:rPr lang="ru-RU" dirty="0"/>
              <a:t>:</a:t>
            </a:r>
          </a:p>
        </p:txBody>
      </p:sp>
      <p:sp>
        <p:nvSpPr>
          <p:cNvPr id="475" name="Прямоугольник 4"/>
          <p:cNvSpPr txBox="1"/>
          <p:nvPr/>
        </p:nvSpPr>
        <p:spPr>
          <a:xfrm>
            <a:off x="218106" y="5407827"/>
            <a:ext cx="2688647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800" cap="all">
                <a:solidFill>
                  <a:srgbClr val="808080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/>
              <a:t>БАД. НЕ ЯВЛЯЕТСЯ ЛЕКАРСТВЕННЫМ СРЕДСТВОМ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94" y="4854977"/>
            <a:ext cx="317165" cy="364557"/>
          </a:xfrm>
          <a:prstGeom prst="rect">
            <a:avLst/>
          </a:prstGeom>
        </p:spPr>
      </p:pic>
      <p:pic>
        <p:nvPicPr>
          <p:cNvPr id="31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077" y="402963"/>
            <a:ext cx="821682" cy="1439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" name="Сгруппировать"/>
          <p:cNvGrpSpPr/>
          <p:nvPr/>
        </p:nvGrpSpPr>
        <p:grpSpPr>
          <a:xfrm>
            <a:off x="5895357" y="4666664"/>
            <a:ext cx="738161" cy="495841"/>
            <a:chOff x="-2" y="0"/>
            <a:chExt cx="1369492" cy="996227"/>
          </a:xfrm>
        </p:grpSpPr>
        <p:pic>
          <p:nvPicPr>
            <p:cNvPr id="19" name="Изображение" descr="Изображение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082" y="0"/>
              <a:ext cx="448028" cy="448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Не содержит…"/>
            <p:cNvSpPr txBox="1"/>
            <p:nvPr/>
          </p:nvSpPr>
          <p:spPr>
            <a:xfrm>
              <a:off x="-2" y="501536"/>
              <a:ext cx="1369492" cy="49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1200">
                  <a:solidFill>
                    <a:srgbClr val="353F47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pPr>
              <a:r>
                <a:rPr lang="ru-RU" sz="1000" dirty="0" smtClean="0"/>
                <a:t>Без </a:t>
              </a:r>
              <a:r>
                <a:rPr sz="1000" dirty="0" smtClean="0"/>
                <a:t>ГМО</a:t>
              </a:r>
              <a:endParaRPr sz="1000" dirty="0"/>
            </a:p>
          </p:txBody>
        </p:sp>
      </p:grpSp>
      <p:grpSp>
        <p:nvGrpSpPr>
          <p:cNvPr id="21" name="Сгруппировать"/>
          <p:cNvGrpSpPr/>
          <p:nvPr/>
        </p:nvGrpSpPr>
        <p:grpSpPr>
          <a:xfrm>
            <a:off x="6732487" y="4646882"/>
            <a:ext cx="670468" cy="511230"/>
            <a:chOff x="0" y="0"/>
            <a:chExt cx="1243903" cy="1027145"/>
          </a:xfrm>
        </p:grpSpPr>
        <p:pic>
          <p:nvPicPr>
            <p:cNvPr id="22" name="Изображение" descr="Изображение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7937" y="0"/>
              <a:ext cx="448028" cy="448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" name="Не содержит…"/>
            <p:cNvSpPr txBox="1"/>
            <p:nvPr/>
          </p:nvSpPr>
          <p:spPr>
            <a:xfrm>
              <a:off x="0" y="501536"/>
              <a:ext cx="1243903" cy="525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1200">
                  <a:solidFill>
                    <a:srgbClr val="353F47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pPr>
              <a:r>
                <a:rPr lang="ru-RU" sz="1050" dirty="0" smtClean="0"/>
                <a:t>Без </a:t>
              </a:r>
              <a:r>
                <a:rPr sz="1050" dirty="0" err="1" smtClean="0"/>
                <a:t>со</a:t>
              </a:r>
              <a:r>
                <a:rPr lang="ru-RU" sz="1050" dirty="0" smtClean="0"/>
                <a:t>и</a:t>
              </a:r>
              <a:endParaRPr sz="1050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25352" t="43222" r="26808" b="18270"/>
          <a:stretch/>
        </p:blipFill>
        <p:spPr>
          <a:xfrm>
            <a:off x="869796" y="2953868"/>
            <a:ext cx="3517337" cy="1595829"/>
          </a:xfrm>
          <a:prstGeom prst="rect">
            <a:avLst/>
          </a:prstGeom>
        </p:spPr>
      </p:pic>
      <p:sp>
        <p:nvSpPr>
          <p:cNvPr id="16" name="Прямоугольник 7"/>
          <p:cNvSpPr txBox="1"/>
          <p:nvPr/>
        </p:nvSpPr>
        <p:spPr>
          <a:xfrm>
            <a:off x="790533" y="2296703"/>
            <a:ext cx="414960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b="1" dirty="0" smtClean="0"/>
              <a:t> </a:t>
            </a:r>
            <a:r>
              <a:rPr lang="en-US" b="1" dirty="0" err="1" smtClean="0"/>
              <a:t>Programma</a:t>
            </a:r>
            <a:r>
              <a:rPr lang="en-US" b="1" dirty="0" smtClean="0"/>
              <a:t> </a:t>
            </a:r>
            <a:r>
              <a:rPr lang="en-US" b="1" dirty="0" err="1" smtClean="0"/>
              <a:t>Colo</a:t>
            </a:r>
            <a:r>
              <a:rPr lang="en-US" b="1" dirty="0" smtClean="0"/>
              <a:t>-Vada</a:t>
            </a:r>
            <a:r>
              <a:rPr lang="ru-RU" b="1" dirty="0" smtClean="0"/>
              <a:t>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Light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30447" t="48627" r="29465" b="13770"/>
          <a:stretch/>
        </p:blipFill>
        <p:spPr>
          <a:xfrm>
            <a:off x="5895357" y="3020818"/>
            <a:ext cx="2770771" cy="1461927"/>
          </a:xfrm>
          <a:prstGeom prst="rect">
            <a:avLst/>
          </a:prstGeom>
        </p:spPr>
      </p:pic>
      <p:sp>
        <p:nvSpPr>
          <p:cNvPr id="24" name="Прямоугольник 7"/>
          <p:cNvSpPr txBox="1"/>
          <p:nvPr/>
        </p:nvSpPr>
        <p:spPr>
          <a:xfrm>
            <a:off x="5181827" y="2293288"/>
            <a:ext cx="414960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b="1" dirty="0" smtClean="0"/>
              <a:t> </a:t>
            </a:r>
            <a:r>
              <a:rPr lang="en-US" b="1" dirty="0" err="1" smtClean="0"/>
              <a:t>Programma</a:t>
            </a:r>
            <a:r>
              <a:rPr lang="en-US" b="1" dirty="0" smtClean="0"/>
              <a:t> </a:t>
            </a:r>
            <a:r>
              <a:rPr lang="en-US" b="1" dirty="0" err="1" smtClean="0"/>
              <a:t>Colo</a:t>
            </a:r>
            <a:r>
              <a:rPr lang="en-US" b="1" dirty="0" smtClean="0"/>
              <a:t>-Vada</a:t>
            </a:r>
            <a:r>
              <a:rPr lang="ru-RU" b="1" dirty="0" smtClean="0"/>
              <a:t>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Green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53413" y="3024137"/>
            <a:ext cx="412715" cy="253912"/>
          </a:xfrm>
          <a:prstGeom prst="rect">
            <a:avLst/>
          </a:prstGeom>
          <a:solidFill>
            <a:srgbClr val="FD636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ebas" pitchFamily="2" charset="0"/>
                <a:sym typeface="Helvetica"/>
              </a:rPr>
              <a:t>NEW</a:t>
            </a:r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"/>
            </a:endParaRPr>
          </a:p>
        </p:txBody>
      </p:sp>
      <p:grpSp>
        <p:nvGrpSpPr>
          <p:cNvPr id="26" name="Сгруппировать"/>
          <p:cNvGrpSpPr/>
          <p:nvPr/>
        </p:nvGrpSpPr>
        <p:grpSpPr>
          <a:xfrm>
            <a:off x="920650" y="4621953"/>
            <a:ext cx="738161" cy="495841"/>
            <a:chOff x="-2" y="0"/>
            <a:chExt cx="1369492" cy="996227"/>
          </a:xfrm>
        </p:grpSpPr>
        <p:pic>
          <p:nvPicPr>
            <p:cNvPr id="27" name="Изображение" descr="Изображение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082" y="0"/>
              <a:ext cx="448028" cy="448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" name="Не содержит…"/>
            <p:cNvSpPr txBox="1"/>
            <p:nvPr/>
          </p:nvSpPr>
          <p:spPr>
            <a:xfrm>
              <a:off x="-2" y="501536"/>
              <a:ext cx="1369492" cy="49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1200">
                  <a:solidFill>
                    <a:srgbClr val="353F47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pPr>
              <a:r>
                <a:rPr lang="ru-RU" sz="1000" dirty="0" smtClean="0"/>
                <a:t>Без </a:t>
              </a:r>
              <a:r>
                <a:rPr sz="1000" dirty="0" smtClean="0"/>
                <a:t>ГМО</a:t>
              </a:r>
              <a:endParaRPr sz="1000" dirty="0"/>
            </a:p>
          </p:txBody>
        </p:sp>
      </p:grpSp>
      <p:grpSp>
        <p:nvGrpSpPr>
          <p:cNvPr id="29" name="Сгруппировать"/>
          <p:cNvGrpSpPr/>
          <p:nvPr/>
        </p:nvGrpSpPr>
        <p:grpSpPr>
          <a:xfrm>
            <a:off x="1757780" y="4602171"/>
            <a:ext cx="670468" cy="511230"/>
            <a:chOff x="0" y="0"/>
            <a:chExt cx="1243903" cy="1027145"/>
          </a:xfrm>
        </p:grpSpPr>
        <p:pic>
          <p:nvPicPr>
            <p:cNvPr id="32" name="Изображение" descr="Изображение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7937" y="0"/>
              <a:ext cx="448028" cy="448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Не содержит…"/>
            <p:cNvSpPr txBox="1"/>
            <p:nvPr/>
          </p:nvSpPr>
          <p:spPr>
            <a:xfrm>
              <a:off x="0" y="501536"/>
              <a:ext cx="1243903" cy="525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1200">
                  <a:solidFill>
                    <a:srgbClr val="353F47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pPr>
              <a:r>
                <a:rPr lang="ru-RU" sz="1050" dirty="0" smtClean="0"/>
                <a:t>Без </a:t>
              </a:r>
              <a:r>
                <a:rPr sz="1050" dirty="0" err="1" smtClean="0"/>
                <a:t>со</a:t>
              </a:r>
              <a:r>
                <a:rPr lang="ru-RU" sz="1050" dirty="0" smtClean="0"/>
                <a:t>и</a:t>
              </a:r>
              <a:endParaRPr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5550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Прямоугольник 8"/>
          <p:cNvSpPr txBox="1"/>
          <p:nvPr/>
        </p:nvSpPr>
        <p:spPr>
          <a:xfrm>
            <a:off x="1259068" y="1989806"/>
            <a:ext cx="74697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Разбираемся с тем, что это такое.</a:t>
            </a:r>
            <a:endParaRPr dirty="0"/>
          </a:p>
        </p:txBody>
      </p:sp>
      <p:sp>
        <p:nvSpPr>
          <p:cNvPr id="342" name="Прямоугольник 12"/>
          <p:cNvSpPr txBox="1"/>
          <p:nvPr/>
        </p:nvSpPr>
        <p:spPr>
          <a:xfrm>
            <a:off x="1261847" y="2701324"/>
            <a:ext cx="746419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Выясняем причины.</a:t>
            </a:r>
            <a:endParaRPr dirty="0"/>
          </a:p>
        </p:txBody>
      </p:sp>
      <p:sp>
        <p:nvSpPr>
          <p:cNvPr id="343" name="Прямоугольник 13"/>
          <p:cNvSpPr txBox="1"/>
          <p:nvPr/>
        </p:nvSpPr>
        <p:spPr>
          <a:xfrm>
            <a:off x="1266080" y="3468502"/>
            <a:ext cx="7430329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Изучаем, что предпринять.</a:t>
            </a:r>
            <a:endParaRPr dirty="0"/>
          </a:p>
        </p:txBody>
      </p:sp>
      <p:sp>
        <p:nvSpPr>
          <p:cNvPr id="344" name="Заголовок 1"/>
          <p:cNvSpPr txBox="1"/>
          <p:nvPr/>
        </p:nvSpPr>
        <p:spPr>
          <a:xfrm>
            <a:off x="550518" y="1863286"/>
            <a:ext cx="596599" cy="646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>
                <a:solidFill>
                  <a:srgbClr val="3166BD"/>
                </a:solidFill>
              </a:rPr>
              <a:t>01</a:t>
            </a:r>
          </a:p>
        </p:txBody>
      </p:sp>
      <p:sp>
        <p:nvSpPr>
          <p:cNvPr id="345" name="Заголовок 1"/>
          <p:cNvSpPr txBox="1"/>
          <p:nvPr/>
        </p:nvSpPr>
        <p:spPr>
          <a:xfrm>
            <a:off x="528648" y="2602082"/>
            <a:ext cx="683885" cy="646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>
                <a:solidFill>
                  <a:srgbClr val="3166BD"/>
                </a:solidFill>
              </a:rPr>
              <a:t>02</a:t>
            </a:r>
          </a:p>
        </p:txBody>
      </p:sp>
      <p:sp>
        <p:nvSpPr>
          <p:cNvPr id="346" name="Заголовок 1"/>
          <p:cNvSpPr txBox="1"/>
          <p:nvPr/>
        </p:nvSpPr>
        <p:spPr>
          <a:xfrm>
            <a:off x="542108" y="3380085"/>
            <a:ext cx="6896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>
                <a:solidFill>
                  <a:srgbClr val="3166BD"/>
                </a:solidFill>
              </a:rPr>
              <a:t>03</a:t>
            </a:r>
          </a:p>
        </p:txBody>
      </p:sp>
      <p:sp>
        <p:nvSpPr>
          <p:cNvPr id="347" name="Кружок"/>
          <p:cNvSpPr/>
          <p:nvPr/>
        </p:nvSpPr>
        <p:spPr>
          <a:xfrm>
            <a:off x="9558966" y="2626242"/>
            <a:ext cx="1133643" cy="1133644"/>
          </a:xfrm>
          <a:prstGeom prst="ellipse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9" name="Прямоугольник 13"/>
          <p:cNvSpPr txBox="1"/>
          <p:nvPr/>
        </p:nvSpPr>
        <p:spPr>
          <a:xfrm>
            <a:off x="1261847" y="4206793"/>
            <a:ext cx="746419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/>
              <a:t>У</a:t>
            </a:r>
            <a:r>
              <a:rPr lang="ru-RU" dirty="0" smtClean="0"/>
              <a:t>чимся предупреждать.</a:t>
            </a:r>
            <a:endParaRPr dirty="0"/>
          </a:p>
        </p:txBody>
      </p:sp>
      <p:sp>
        <p:nvSpPr>
          <p:cNvPr id="350" name="Заголовок 1"/>
          <p:cNvSpPr txBox="1"/>
          <p:nvPr/>
        </p:nvSpPr>
        <p:spPr>
          <a:xfrm>
            <a:off x="521546" y="4107490"/>
            <a:ext cx="689621" cy="646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>
                <a:solidFill>
                  <a:srgbClr val="3166BD"/>
                </a:solidFill>
              </a:rPr>
              <a:t>04</a:t>
            </a:r>
          </a:p>
        </p:txBody>
      </p:sp>
      <p:sp>
        <p:nvSpPr>
          <p:cNvPr id="351" name="Кружок"/>
          <p:cNvSpPr/>
          <p:nvPr/>
        </p:nvSpPr>
        <p:spPr>
          <a:xfrm>
            <a:off x="5033878" y="5077452"/>
            <a:ext cx="2795307" cy="2795307"/>
          </a:xfrm>
          <a:prstGeom prst="ellipse">
            <a:avLst/>
          </a:prstGeom>
          <a:ln w="508000">
            <a:solidFill>
              <a:srgbClr val="3166BD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4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Заголовок 1"/>
          <p:cNvSpPr txBox="1"/>
          <p:nvPr/>
        </p:nvSpPr>
        <p:spPr>
          <a:xfrm>
            <a:off x="432597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Четыре вопроса об усталости</a:t>
            </a:r>
            <a:endParaRPr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61" y="4889362"/>
            <a:ext cx="317165" cy="364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Сквиркл"/>
          <p:cNvSpPr/>
          <p:nvPr/>
        </p:nvSpPr>
        <p:spPr>
          <a:xfrm>
            <a:off x="218106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b="1" dirty="0"/>
          </a:p>
        </p:txBody>
      </p:sp>
      <p:sp>
        <p:nvSpPr>
          <p:cNvPr id="465" name="Заголовок 1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Четвертый шаг</a:t>
            </a:r>
            <a:endParaRPr dirty="0"/>
          </a:p>
        </p:txBody>
      </p:sp>
      <p:sp>
        <p:nvSpPr>
          <p:cNvPr id="466" name="Прямоугольник 7"/>
          <p:cNvSpPr txBox="1"/>
          <p:nvPr/>
        </p:nvSpPr>
        <p:spPr>
          <a:xfrm>
            <a:off x="790533" y="1308191"/>
            <a:ext cx="3969075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b="1" dirty="0" err="1"/>
              <a:t>Nutripack</a:t>
            </a:r>
            <a:r>
              <a:rPr lang="ru-RU" dirty="0" smtClean="0"/>
              <a:t> </a:t>
            </a:r>
            <a:r>
              <a:rPr lang="en-US" dirty="0"/>
              <a:t>— </a:t>
            </a:r>
            <a:r>
              <a:rPr lang="ru-RU" dirty="0"/>
              <a:t>набор для </a:t>
            </a:r>
            <a:r>
              <a:rPr lang="ru-RU" dirty="0" smtClean="0"/>
              <a:t>обогащения рациона природными нутриентами</a:t>
            </a:r>
            <a:endParaRPr lang="ru-RU" dirty="0"/>
          </a:p>
        </p:txBody>
      </p:sp>
      <p:sp>
        <p:nvSpPr>
          <p:cNvPr id="475" name="Прямоугольник 4"/>
          <p:cNvSpPr txBox="1"/>
          <p:nvPr/>
        </p:nvSpPr>
        <p:spPr>
          <a:xfrm>
            <a:off x="790533" y="4961825"/>
            <a:ext cx="4947289" cy="19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 cap="all">
                <a:solidFill>
                  <a:srgbClr val="808080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/>
              <a:t>БАД. НЕ ЯВЛЯЕТСЯ ЛЕКАРСТВЕННЫМ СРЕДСТВОМ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94" y="4854977"/>
            <a:ext cx="317165" cy="364557"/>
          </a:xfrm>
          <a:prstGeom prst="rect">
            <a:avLst/>
          </a:prstGeom>
        </p:spPr>
      </p:pic>
      <p:pic>
        <p:nvPicPr>
          <p:cNvPr id="31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077" y="402963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Прямоугольник 8"/>
          <p:cNvSpPr txBox="1"/>
          <p:nvPr/>
        </p:nvSpPr>
        <p:spPr>
          <a:xfrm>
            <a:off x="790532" y="2772360"/>
            <a:ext cx="4739965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Дополнение </a:t>
            </a:r>
            <a:r>
              <a:rPr lang="ru-RU" sz="1800" dirty="0"/>
              <a:t>рациона ценными</a:t>
            </a:r>
          </a:p>
          <a:p>
            <a:r>
              <a:rPr lang="ru-RU" sz="1800" dirty="0"/>
              <a:t>нутриентами, которых так мало</a:t>
            </a:r>
          </a:p>
          <a:p>
            <a:r>
              <a:rPr lang="ru-RU" sz="1800" dirty="0"/>
              <a:t>в современных продуктах питания.</a:t>
            </a:r>
            <a:endParaRPr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4577" t="43706" r="24703" b="20267"/>
          <a:stretch/>
        </p:blipFill>
        <p:spPr>
          <a:xfrm>
            <a:off x="4799106" y="2212398"/>
            <a:ext cx="4460488" cy="1782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1144" t="52565" r="54160" b="30701"/>
          <a:stretch/>
        </p:blipFill>
        <p:spPr>
          <a:xfrm>
            <a:off x="4672360" y="4169855"/>
            <a:ext cx="2486723" cy="9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29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Сквиркл"/>
          <p:cNvSpPr/>
          <p:nvPr/>
        </p:nvSpPr>
        <p:spPr>
          <a:xfrm>
            <a:off x="218106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5" name="Заголовок 1"/>
          <p:cNvSpPr txBox="1"/>
          <p:nvPr/>
        </p:nvSpPr>
        <p:spPr>
          <a:xfrm>
            <a:off x="760145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Пятый шаг</a:t>
            </a:r>
            <a:endParaRPr dirty="0"/>
          </a:p>
        </p:txBody>
      </p:sp>
      <p:sp>
        <p:nvSpPr>
          <p:cNvPr id="466" name="Прямоугольник 7"/>
          <p:cNvSpPr txBox="1"/>
          <p:nvPr/>
        </p:nvSpPr>
        <p:spPr>
          <a:xfrm>
            <a:off x="790533" y="1308192"/>
            <a:ext cx="3969075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b="1" dirty="0"/>
              <a:t>Immunity Pack</a:t>
            </a:r>
            <a:r>
              <a:rPr lang="ru-RU" dirty="0" smtClean="0"/>
              <a:t> </a:t>
            </a:r>
            <a:r>
              <a:rPr lang="en-US" dirty="0"/>
              <a:t>— </a:t>
            </a:r>
            <a:r>
              <a:rPr lang="ru-RU" dirty="0"/>
              <a:t>набор </a:t>
            </a:r>
            <a:r>
              <a:rPr lang="ru-RU" dirty="0" smtClean="0"/>
              <a:t>укрепления защитных сил организма</a:t>
            </a:r>
            <a:endParaRPr lang="ru-RU" dirty="0"/>
          </a:p>
        </p:txBody>
      </p:sp>
      <p:sp>
        <p:nvSpPr>
          <p:cNvPr id="475" name="Прямоугольник 4"/>
          <p:cNvSpPr txBox="1"/>
          <p:nvPr/>
        </p:nvSpPr>
        <p:spPr>
          <a:xfrm>
            <a:off x="790533" y="4961825"/>
            <a:ext cx="4947289" cy="19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 cap="all">
                <a:solidFill>
                  <a:srgbClr val="808080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/>
              <a:t>БАД. НЕ ЯВЛЯЕТСЯ ЛЕКАРСТВЕННЫМ СРЕДСТВОМ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94" y="4854977"/>
            <a:ext cx="317165" cy="364557"/>
          </a:xfrm>
          <a:prstGeom prst="rect">
            <a:avLst/>
          </a:prstGeom>
        </p:spPr>
      </p:pic>
      <p:pic>
        <p:nvPicPr>
          <p:cNvPr id="31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077" y="402963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Прямоугольник 8"/>
          <p:cNvSpPr txBox="1"/>
          <p:nvPr/>
        </p:nvSpPr>
        <p:spPr>
          <a:xfrm>
            <a:off x="790533" y="2633860"/>
            <a:ext cx="3290814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Завершающий </a:t>
            </a:r>
            <a:r>
              <a:rPr lang="ru-RU" sz="1800" dirty="0"/>
              <a:t>шаг</a:t>
            </a:r>
          </a:p>
          <a:p>
            <a:r>
              <a:rPr lang="ru-RU" sz="1800" dirty="0"/>
              <a:t>на пути оздоровления</a:t>
            </a:r>
          </a:p>
          <a:p>
            <a:r>
              <a:rPr lang="ru-RU" sz="1800" dirty="0"/>
              <a:t>организма — защита клеток</a:t>
            </a:r>
          </a:p>
          <a:p>
            <a:r>
              <a:rPr lang="ru-RU" sz="1800" dirty="0"/>
              <a:t>и укрепление иммунитета.</a:t>
            </a:r>
            <a:endParaRPr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6271" t="43509" r="15734" b="16920"/>
          <a:stretch/>
        </p:blipFill>
        <p:spPr>
          <a:xfrm>
            <a:off x="4759608" y="2305066"/>
            <a:ext cx="4404731" cy="144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11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2" y="5002294"/>
            <a:ext cx="317165" cy="364557"/>
          </a:xfrm>
          <a:prstGeom prst="rect">
            <a:avLst/>
          </a:prstGeom>
        </p:spPr>
      </p:pic>
      <p:sp>
        <p:nvSpPr>
          <p:cNvPr id="10" name="Прямоугольник 1"/>
          <p:cNvSpPr txBox="1"/>
          <p:nvPr/>
        </p:nvSpPr>
        <p:spPr>
          <a:xfrm>
            <a:off x="1254752" y="434639"/>
            <a:ext cx="7572266" cy="66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700">
                <a:latin typeface="Gilroy-Medium"/>
                <a:ea typeface="Gilroy-Medium"/>
                <a:cs typeface="Gilroy-Medium"/>
                <a:sym typeface="Gilroy Medium"/>
              </a:defRPr>
            </a:lvl1pPr>
          </a:lstStyle>
          <a:p>
            <a:pPr algn="ctr"/>
            <a:r>
              <a:rPr lang="ru-RU" dirty="0" smtClean="0"/>
              <a:t>Можно начать прямо сейчас!</a:t>
            </a:r>
            <a:endParaRPr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630" y="1330384"/>
            <a:ext cx="6846941" cy="38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608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Прямоугольник"/>
          <p:cNvSpPr/>
          <p:nvPr/>
        </p:nvSpPr>
        <p:spPr>
          <a:xfrm>
            <a:off x="513080" y="3538981"/>
            <a:ext cx="679306" cy="20548"/>
          </a:xfrm>
          <a:prstGeom prst="rect">
            <a:avLst/>
          </a:prstGeom>
          <a:solidFill>
            <a:srgbClr val="16161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1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41" y="470743"/>
            <a:ext cx="1398541" cy="245022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Сквиркл"/>
          <p:cNvSpPr/>
          <p:nvPr/>
        </p:nvSpPr>
        <p:spPr>
          <a:xfrm>
            <a:off x="5585854" y="1975"/>
            <a:ext cx="12767579" cy="566024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15" name="Фото"/>
          <p:cNvSpPr txBox="1"/>
          <p:nvPr/>
        </p:nvSpPr>
        <p:spPr>
          <a:xfrm>
            <a:off x="8066992" y="2665557"/>
            <a:ext cx="588910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Фото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98EA6BA-A535-598B-12E0-5BDDF2A45B7C}"/>
              </a:ext>
            </a:extLst>
          </p:cNvPr>
          <p:cNvSpPr txBox="1">
            <a:spLocks/>
          </p:cNvSpPr>
          <p:nvPr/>
        </p:nvSpPr>
        <p:spPr>
          <a:xfrm>
            <a:off x="394455" y="2042451"/>
            <a:ext cx="4119488" cy="1035116"/>
          </a:xfrm>
          <a:prstGeom prst="rect">
            <a:avLst/>
          </a:prstGeom>
        </p:spPr>
        <p:txBody>
          <a:bodyPr/>
          <a:lstStyle>
            <a:lvl1pPr marL="0" marR="0" indent="0" algn="l" defTabSz="756024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rgbClr val="161616"/>
                </a:solidFill>
                <a:uFillTx/>
                <a:latin typeface="Gilroy-BlackItalic"/>
                <a:ea typeface="Gilroy-BlackItalic"/>
                <a:cs typeface="Gilroy-BlackItalic"/>
                <a:sym typeface="Gilroy Black"/>
              </a:defRPr>
            </a:lvl1pPr>
            <a:lvl2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ru-RU" b="1" dirty="0" smtClean="0">
                <a:latin typeface="GILROY-BLACK" pitchFamily="2" charset="0"/>
              </a:rPr>
              <a:t>С заботой о вас!</a:t>
            </a:r>
            <a:endParaRPr lang="ru-RU" b="1" dirty="0">
              <a:latin typeface="GILROY-BLACK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94" y="4854977"/>
            <a:ext cx="317165" cy="364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-5775" t="7330" r="1086" b="711"/>
          <a:stretch/>
        </p:blipFill>
        <p:spPr>
          <a:xfrm flipH="1">
            <a:off x="5585852" y="1974"/>
            <a:ext cx="7172204" cy="5667019"/>
          </a:xfrm>
          <a:prstGeom prst="roundRect">
            <a:avLst>
              <a:gd name="adj" fmla="val 47673"/>
            </a:avLst>
          </a:prstGeom>
        </p:spPr>
      </p:pic>
    </p:spTree>
    <p:extLst>
      <p:ext uri="{BB962C8B-B14F-4D97-AF65-F5344CB8AC3E}">
        <p14:creationId xmlns:p14="http://schemas.microsoft.com/office/powerpoint/2010/main" val="10224042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виркл"/>
          <p:cNvSpPr/>
          <p:nvPr/>
        </p:nvSpPr>
        <p:spPr>
          <a:xfrm>
            <a:off x="5077262" y="6058"/>
            <a:ext cx="7321903" cy="12329913"/>
          </a:xfrm>
          <a:prstGeom prst="roundRect">
            <a:avLst>
              <a:gd name="adj" fmla="val 3334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04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19" y="5011694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одтема"/>
          <p:cNvSpPr txBox="1">
            <a:spLocks/>
          </p:cNvSpPr>
          <p:nvPr/>
        </p:nvSpPr>
        <p:spPr>
          <a:xfrm>
            <a:off x="590191" y="3489459"/>
            <a:ext cx="4487071" cy="895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u="none" strike="noStrike" cap="none" spc="0" baseline="0">
                <a:solidFill>
                  <a:srgbClr val="161616"/>
                </a:solidFill>
                <a:uFillTx/>
                <a:latin typeface="Gilroy Regular"/>
                <a:ea typeface="Gilroy Regular"/>
                <a:cs typeface="Gilroy Regular"/>
                <a:sym typeface="Gilroy Regular"/>
              </a:defRPr>
            </a:lvl1pPr>
            <a:lvl2pPr marL="606808" marR="0" indent="-228795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027721" marR="0" indent="-271696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444547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822561" marR="0" indent="-310508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200574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2578586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2956599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334613" marR="0" indent="-310508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026" y="72570"/>
            <a:ext cx="421483" cy="484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77262" y="0"/>
            <a:ext cx="8498375" cy="5664200"/>
          </a:xfrm>
          <a:prstGeom prst="round2SameRect">
            <a:avLst>
              <a:gd name="adj1" fmla="val 43573"/>
              <a:gd name="adj2" fmla="val 0"/>
            </a:avLst>
          </a:prstGeom>
        </p:spPr>
      </p:pic>
      <p:sp>
        <p:nvSpPr>
          <p:cNvPr id="16" name="Заголовок 1"/>
          <p:cNvSpPr txBox="1"/>
          <p:nvPr/>
        </p:nvSpPr>
        <p:spPr>
          <a:xfrm>
            <a:off x="578761" y="1344505"/>
            <a:ext cx="3816710" cy="112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Стадии утомления</a:t>
            </a:r>
            <a:endParaRPr dirty="0"/>
          </a:p>
        </p:txBody>
      </p:sp>
      <p:sp>
        <p:nvSpPr>
          <p:cNvPr id="17" name="Прямоугольник"/>
          <p:cNvSpPr/>
          <p:nvPr/>
        </p:nvSpPr>
        <p:spPr>
          <a:xfrm>
            <a:off x="638319" y="3459231"/>
            <a:ext cx="679306" cy="20549"/>
          </a:xfrm>
          <a:prstGeom prst="rect">
            <a:avLst/>
          </a:prstGeom>
          <a:solidFill>
            <a:srgbClr val="16161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Подтема"/>
          <p:cNvSpPr txBox="1">
            <a:spLocks/>
          </p:cNvSpPr>
          <p:nvPr/>
        </p:nvSpPr>
        <p:spPr>
          <a:xfrm>
            <a:off x="576198" y="2559337"/>
            <a:ext cx="3502316" cy="895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u="none" strike="noStrike" cap="none" spc="0" baseline="0">
                <a:solidFill>
                  <a:srgbClr val="161616"/>
                </a:solidFill>
                <a:uFillTx/>
                <a:latin typeface="Gilroy Regular"/>
                <a:ea typeface="Gilroy Regular"/>
                <a:cs typeface="Gilroy Regular"/>
                <a:sym typeface="Gilroy Regular"/>
              </a:defRPr>
            </a:lvl1pPr>
            <a:lvl2pPr marL="606808" marR="0" indent="-228795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027721" marR="0" indent="-271696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444547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822561" marR="0" indent="-310508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200574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2578586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2956599" marR="0" indent="-310509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334613" marR="0" indent="-310508" algn="l" defTabSz="756024" rtl="0" latinLnBrk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Усталость накапливается постепенно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виркл"/>
          <p:cNvSpPr/>
          <p:nvPr/>
        </p:nvSpPr>
        <p:spPr>
          <a:xfrm>
            <a:off x="264759" y="222047"/>
            <a:ext cx="5170841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4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Прямоугольник"/>
          <p:cNvSpPr/>
          <p:nvPr/>
        </p:nvSpPr>
        <p:spPr>
          <a:xfrm>
            <a:off x="793678" y="1874814"/>
            <a:ext cx="328588" cy="123745"/>
          </a:xfrm>
          <a:prstGeom prst="rect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" name="Прямоугольник"/>
          <p:cNvSpPr/>
          <p:nvPr/>
        </p:nvSpPr>
        <p:spPr>
          <a:xfrm>
            <a:off x="793678" y="2639348"/>
            <a:ext cx="328588" cy="123745"/>
          </a:xfrm>
          <a:prstGeom prst="rect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" name="Прямоугольник"/>
          <p:cNvSpPr/>
          <p:nvPr/>
        </p:nvSpPr>
        <p:spPr>
          <a:xfrm>
            <a:off x="793678" y="3378486"/>
            <a:ext cx="328588" cy="123745"/>
          </a:xfrm>
          <a:prstGeom prst="rect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" name="Прямоугольник"/>
          <p:cNvSpPr/>
          <p:nvPr/>
        </p:nvSpPr>
        <p:spPr>
          <a:xfrm>
            <a:off x="793678" y="4130321"/>
            <a:ext cx="328588" cy="123745"/>
          </a:xfrm>
          <a:prstGeom prst="rect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" name="Тема"/>
          <p:cNvSpPr txBox="1">
            <a:spLocks/>
          </p:cNvSpPr>
          <p:nvPr/>
        </p:nvSpPr>
        <p:spPr>
          <a:xfrm>
            <a:off x="760145" y="638488"/>
            <a:ext cx="8999543" cy="64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161616"/>
                </a:solidFill>
                <a:uFillTx/>
                <a:latin typeface="Gilroy Bold"/>
                <a:ea typeface="Gilroy Bold"/>
                <a:cs typeface="Gilroy Bold"/>
                <a:sym typeface="Gilroy Bold"/>
              </a:defRPr>
            </a:lvl1pPr>
            <a:lvl2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756024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ru-RU" dirty="0" smtClean="0"/>
              <a:t>Утомление</a:t>
            </a:r>
            <a:endParaRPr lang="ru-RU" dirty="0"/>
          </a:p>
        </p:txBody>
      </p:sp>
      <p:sp>
        <p:nvSpPr>
          <p:cNvPr id="17" name="Прямоугольник 8"/>
          <p:cNvSpPr txBox="1"/>
          <p:nvPr/>
        </p:nvSpPr>
        <p:spPr>
          <a:xfrm>
            <a:off x="1266856" y="1741485"/>
            <a:ext cx="33332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Естественное состояние.</a:t>
            </a:r>
            <a:endParaRPr sz="1800" dirty="0"/>
          </a:p>
        </p:txBody>
      </p:sp>
      <p:sp>
        <p:nvSpPr>
          <p:cNvPr id="24" name="Прямоугольник 8"/>
          <p:cNvSpPr txBox="1"/>
          <p:nvPr/>
        </p:nvSpPr>
        <p:spPr>
          <a:xfrm>
            <a:off x="1266856" y="2385446"/>
            <a:ext cx="333321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Появляется после нагрузки и проходит после отдыха.</a:t>
            </a:r>
            <a:endParaRPr sz="1800" dirty="0"/>
          </a:p>
        </p:txBody>
      </p:sp>
      <p:sp>
        <p:nvSpPr>
          <p:cNvPr id="25" name="Прямоугольник 8"/>
          <p:cNvSpPr txBox="1"/>
          <p:nvPr/>
        </p:nvSpPr>
        <p:spPr>
          <a:xfrm>
            <a:off x="1266856" y="3183472"/>
            <a:ext cx="333321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Когда чем-то увлечен, его можно не заметить.</a:t>
            </a:r>
            <a:endParaRPr sz="1800" dirty="0"/>
          </a:p>
        </p:txBody>
      </p:sp>
      <p:sp>
        <p:nvSpPr>
          <p:cNvPr id="26" name="Прямоугольник 8"/>
          <p:cNvSpPr txBox="1"/>
          <p:nvPr/>
        </p:nvSpPr>
        <p:spPr>
          <a:xfrm>
            <a:off x="1266856" y="3877694"/>
            <a:ext cx="333321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Если долго не отдыхать, то появляется </a:t>
            </a:r>
            <a:r>
              <a:rPr lang="ru-RU" sz="1800" b="1" dirty="0" smtClean="0"/>
              <a:t>переутомление</a:t>
            </a:r>
            <a:r>
              <a:rPr lang="ru-RU" sz="1800" dirty="0" smtClean="0"/>
              <a:t>.</a:t>
            </a:r>
            <a:endParaRPr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-23796" t="-79" r="24004" b="-562"/>
          <a:stretch/>
        </p:blipFill>
        <p:spPr>
          <a:xfrm flipH="1">
            <a:off x="6286499" y="555249"/>
            <a:ext cx="8137783" cy="4577503"/>
          </a:xfrm>
          <a:prstGeom prst="roundRect">
            <a:avLst>
              <a:gd name="adj" fmla="val 49298"/>
            </a:avLst>
          </a:prstGeom>
        </p:spPr>
      </p:pic>
    </p:spTree>
    <p:extLst>
      <p:ext uri="{BB962C8B-B14F-4D97-AF65-F5344CB8AC3E}">
        <p14:creationId xmlns:p14="http://schemas.microsoft.com/office/powerpoint/2010/main" val="39502325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Сквиркл"/>
          <p:cNvSpPr/>
          <p:nvPr/>
        </p:nvSpPr>
        <p:spPr>
          <a:xfrm>
            <a:off x="483709" y="2141502"/>
            <a:ext cx="9098581" cy="2219163"/>
          </a:xfrm>
          <a:prstGeom prst="roundRect">
            <a:avLst>
              <a:gd name="adj" fmla="val 85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6" name="Кружок"/>
          <p:cNvSpPr/>
          <p:nvPr/>
        </p:nvSpPr>
        <p:spPr>
          <a:xfrm>
            <a:off x="1079500" y="2518381"/>
            <a:ext cx="915324" cy="884597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7" name="Кружок"/>
          <p:cNvSpPr/>
          <p:nvPr/>
        </p:nvSpPr>
        <p:spPr>
          <a:xfrm>
            <a:off x="3306159" y="2518384"/>
            <a:ext cx="915324" cy="884594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8" name="Кружок"/>
          <p:cNvSpPr/>
          <p:nvPr/>
        </p:nvSpPr>
        <p:spPr>
          <a:xfrm>
            <a:off x="5753594" y="2531080"/>
            <a:ext cx="915328" cy="884597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9" name="тревога"/>
          <p:cNvSpPr txBox="1"/>
          <p:nvPr/>
        </p:nvSpPr>
        <p:spPr>
          <a:xfrm>
            <a:off x="439731" y="3351633"/>
            <a:ext cx="21967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4912" tIns="184912" rIns="184912" bIns="184912" anchor="b">
            <a:spAutoFit/>
          </a:bodyPr>
          <a:lstStyle>
            <a:lvl1pPr algn="ctr" defTabSz="1155700">
              <a:lnSpc>
                <a:spcPct val="90000"/>
              </a:lnSpc>
              <a:spcBef>
                <a:spcPts val="1000"/>
              </a:spcBef>
              <a:defRPr sz="2000"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Негативные триггеры</a:t>
            </a:r>
            <a:endParaRPr sz="1800" dirty="0"/>
          </a:p>
        </p:txBody>
      </p:sp>
      <p:sp>
        <p:nvSpPr>
          <p:cNvPr id="402" name="Линия"/>
          <p:cNvSpPr/>
          <p:nvPr/>
        </p:nvSpPr>
        <p:spPr>
          <a:xfrm>
            <a:off x="2247898" y="2960677"/>
            <a:ext cx="900000" cy="1"/>
          </a:xfrm>
          <a:prstGeom prst="line">
            <a:avLst/>
          </a:prstGeom>
          <a:ln w="12700">
            <a:solidFill>
              <a:srgbClr val="161616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3" name="Кружок"/>
          <p:cNvSpPr/>
          <p:nvPr/>
        </p:nvSpPr>
        <p:spPr>
          <a:xfrm>
            <a:off x="5326508" y="-1745587"/>
            <a:ext cx="2795308" cy="2795308"/>
          </a:xfrm>
          <a:prstGeom prst="ellipse">
            <a:avLst/>
          </a:prstGeom>
          <a:ln w="508000">
            <a:solidFill>
              <a:srgbClr val="3166BD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4" name="Кружок"/>
          <p:cNvSpPr/>
          <p:nvPr/>
        </p:nvSpPr>
        <p:spPr>
          <a:xfrm>
            <a:off x="3696598" y="869815"/>
            <a:ext cx="639171" cy="639171"/>
          </a:xfrm>
          <a:prstGeom prst="ellipse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5" name="Кружок"/>
          <p:cNvSpPr/>
          <p:nvPr/>
        </p:nvSpPr>
        <p:spPr>
          <a:xfrm>
            <a:off x="2877294" y="5011694"/>
            <a:ext cx="4316512" cy="4316511"/>
          </a:xfrm>
          <a:prstGeom prst="ellipse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08" name="weakness.png" descr="weakne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392" y="2715280"/>
            <a:ext cx="518723" cy="518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Заголовок 1"/>
          <p:cNvSpPr txBox="1"/>
          <p:nvPr/>
        </p:nvSpPr>
        <p:spPr>
          <a:xfrm>
            <a:off x="432597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Механизм</a:t>
            </a:r>
            <a:endParaRPr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25" y="4889362"/>
            <a:ext cx="317165" cy="364557"/>
          </a:xfrm>
          <a:prstGeom prst="rect">
            <a:avLst/>
          </a:prstGeom>
        </p:spPr>
      </p:pic>
      <p:sp>
        <p:nvSpPr>
          <p:cNvPr id="27" name="Кружок"/>
          <p:cNvSpPr/>
          <p:nvPr/>
        </p:nvSpPr>
        <p:spPr>
          <a:xfrm>
            <a:off x="8039347" y="2531080"/>
            <a:ext cx="915328" cy="884597"/>
          </a:xfrm>
          <a:prstGeom prst="ellipse">
            <a:avLst/>
          </a:prstGeom>
          <a:ln w="19050">
            <a:solidFill>
              <a:srgbClr val="161616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" name="Линия"/>
          <p:cNvSpPr/>
          <p:nvPr/>
        </p:nvSpPr>
        <p:spPr>
          <a:xfrm>
            <a:off x="4492987" y="2960676"/>
            <a:ext cx="900000" cy="1"/>
          </a:xfrm>
          <a:prstGeom prst="line">
            <a:avLst/>
          </a:prstGeom>
          <a:ln w="12700">
            <a:solidFill>
              <a:srgbClr val="161616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" name="Линия"/>
          <p:cNvSpPr/>
          <p:nvPr/>
        </p:nvSpPr>
        <p:spPr>
          <a:xfrm>
            <a:off x="6897139" y="2976381"/>
            <a:ext cx="900000" cy="1"/>
          </a:xfrm>
          <a:prstGeom prst="line">
            <a:avLst/>
          </a:prstGeom>
          <a:ln w="12700">
            <a:solidFill>
              <a:srgbClr val="161616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тревога"/>
          <p:cNvSpPr txBox="1"/>
          <p:nvPr/>
        </p:nvSpPr>
        <p:spPr>
          <a:xfrm>
            <a:off x="2662231" y="3351633"/>
            <a:ext cx="21967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4912" tIns="184912" rIns="184912" bIns="184912" anchor="b">
            <a:spAutoFit/>
          </a:bodyPr>
          <a:lstStyle>
            <a:lvl1pPr algn="ctr" defTabSz="1155700">
              <a:lnSpc>
                <a:spcPct val="90000"/>
              </a:lnSpc>
              <a:spcBef>
                <a:spcPts val="1000"/>
              </a:spcBef>
              <a:defRPr sz="2000"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Дисбаланс </a:t>
            </a:r>
            <a:r>
              <a:rPr lang="ru-RU" sz="1800" dirty="0" err="1" smtClean="0"/>
              <a:t>энергообмена</a:t>
            </a:r>
            <a:endParaRPr sz="1800" dirty="0"/>
          </a:p>
        </p:txBody>
      </p:sp>
      <p:sp>
        <p:nvSpPr>
          <p:cNvPr id="31" name="тревога"/>
          <p:cNvSpPr txBox="1"/>
          <p:nvPr/>
        </p:nvSpPr>
        <p:spPr>
          <a:xfrm>
            <a:off x="5100631" y="3351633"/>
            <a:ext cx="21967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4912" tIns="184912" rIns="184912" bIns="184912" anchor="b">
            <a:spAutoFit/>
          </a:bodyPr>
          <a:lstStyle>
            <a:lvl1pPr algn="ctr" defTabSz="1155700">
              <a:lnSpc>
                <a:spcPct val="90000"/>
              </a:lnSpc>
              <a:spcBef>
                <a:spcPts val="1000"/>
              </a:spcBef>
              <a:defRPr sz="2000"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Включение эконом-режима</a:t>
            </a:r>
            <a:endParaRPr sz="1800" dirty="0"/>
          </a:p>
        </p:txBody>
      </p:sp>
      <p:sp>
        <p:nvSpPr>
          <p:cNvPr id="32" name="тревога"/>
          <p:cNvSpPr txBox="1"/>
          <p:nvPr/>
        </p:nvSpPr>
        <p:spPr>
          <a:xfrm>
            <a:off x="7399329" y="3351633"/>
            <a:ext cx="21967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4912" tIns="184912" rIns="184912" bIns="184912" anchor="b">
            <a:spAutoFit/>
          </a:bodyPr>
          <a:lstStyle>
            <a:lvl1pPr algn="ctr" defTabSz="1155700">
              <a:lnSpc>
                <a:spcPct val="90000"/>
              </a:lnSpc>
              <a:spcBef>
                <a:spcPts val="1000"/>
              </a:spcBef>
              <a:defRPr sz="2000"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sz="1800" dirty="0" smtClean="0"/>
              <a:t>Усталость</a:t>
            </a:r>
            <a:br>
              <a:rPr lang="ru-RU" sz="1800" dirty="0" smtClean="0"/>
            </a:br>
            <a:endParaRPr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060" y="2741213"/>
            <a:ext cx="432002" cy="432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087" y="2750367"/>
            <a:ext cx="432002" cy="432000"/>
          </a:xfrm>
          <a:prstGeom prst="rect">
            <a:avLst/>
          </a:prstGeom>
        </p:spPr>
      </p:pic>
      <p:pic>
        <p:nvPicPr>
          <p:cNvPr id="1026" name="Picture 2" descr="https://cdn.onlinewebfonts.com/svg/download_42829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67" y="2727324"/>
            <a:ext cx="460204" cy="45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1279" y="2698296"/>
            <a:ext cx="546822" cy="5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26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27610" t="735" r="-27610" b="3449"/>
          <a:stretch/>
        </p:blipFill>
        <p:spPr>
          <a:xfrm>
            <a:off x="5078302" y="-14514"/>
            <a:ext cx="8884341" cy="5675085"/>
          </a:xfrm>
          <a:prstGeom prst="round2SameRect">
            <a:avLst>
              <a:gd name="adj1" fmla="val 41663"/>
              <a:gd name="adj2" fmla="val 0"/>
            </a:avLst>
          </a:prstGeom>
        </p:spPr>
      </p:pic>
      <p:sp>
        <p:nvSpPr>
          <p:cNvPr id="298" name="Прямоугольник 5"/>
          <p:cNvSpPr txBox="1"/>
          <p:nvPr/>
        </p:nvSpPr>
        <p:spPr>
          <a:xfrm>
            <a:off x="1060597" y="1513787"/>
            <a:ext cx="3944189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sz="1600" dirty="0" smtClean="0"/>
              <a:t>Возникает стресс, тяжелая работа, заболевание и другое.</a:t>
            </a:r>
          </a:p>
        </p:txBody>
      </p:sp>
      <p:pic>
        <p:nvPicPr>
          <p:cNvPr id="12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0" y="5070912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Заголовок 1"/>
          <p:cNvSpPr txBox="1"/>
          <p:nvPr/>
        </p:nvSpPr>
        <p:spPr>
          <a:xfrm>
            <a:off x="432597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Механизм</a:t>
            </a:r>
            <a:endParaRPr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655" y="129710"/>
            <a:ext cx="317165" cy="364557"/>
          </a:xfrm>
          <a:prstGeom prst="rect">
            <a:avLst/>
          </a:prstGeom>
        </p:spPr>
      </p:pic>
      <p:sp>
        <p:nvSpPr>
          <p:cNvPr id="13" name="Прямоугольник 5"/>
          <p:cNvSpPr txBox="1"/>
          <p:nvPr/>
        </p:nvSpPr>
        <p:spPr>
          <a:xfrm>
            <a:off x="1060597" y="2341331"/>
            <a:ext cx="394419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sz="1600" dirty="0" smtClean="0"/>
              <a:t>Это требует дополнительных сил и приводит к дисбалансу энергии.</a:t>
            </a:r>
          </a:p>
        </p:txBody>
      </p:sp>
      <p:sp>
        <p:nvSpPr>
          <p:cNvPr id="18" name="Заголовок 1"/>
          <p:cNvSpPr txBox="1"/>
          <p:nvPr/>
        </p:nvSpPr>
        <p:spPr>
          <a:xfrm>
            <a:off x="471802" y="1509174"/>
            <a:ext cx="596599" cy="646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>
                <a:solidFill>
                  <a:srgbClr val="3166BD"/>
                </a:solidFill>
              </a:rPr>
              <a:t>01</a:t>
            </a:r>
          </a:p>
        </p:txBody>
      </p:sp>
      <p:sp>
        <p:nvSpPr>
          <p:cNvPr id="19" name="Заголовок 1"/>
          <p:cNvSpPr txBox="1"/>
          <p:nvPr/>
        </p:nvSpPr>
        <p:spPr>
          <a:xfrm>
            <a:off x="448052" y="2352690"/>
            <a:ext cx="683885" cy="646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>
                <a:solidFill>
                  <a:srgbClr val="3166BD"/>
                </a:solidFill>
              </a:rPr>
              <a:t>02</a:t>
            </a:r>
          </a:p>
        </p:txBody>
      </p:sp>
      <p:sp>
        <p:nvSpPr>
          <p:cNvPr id="20" name="Заголовок 1"/>
          <p:cNvSpPr txBox="1"/>
          <p:nvPr/>
        </p:nvSpPr>
        <p:spPr>
          <a:xfrm>
            <a:off x="452295" y="3244788"/>
            <a:ext cx="6896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>
                <a:solidFill>
                  <a:srgbClr val="3166BD"/>
                </a:solidFill>
              </a:rPr>
              <a:t>03</a:t>
            </a:r>
          </a:p>
        </p:txBody>
      </p:sp>
      <p:sp>
        <p:nvSpPr>
          <p:cNvPr id="23" name="Заголовок 1"/>
          <p:cNvSpPr txBox="1"/>
          <p:nvPr/>
        </p:nvSpPr>
        <p:spPr>
          <a:xfrm>
            <a:off x="445183" y="4212031"/>
            <a:ext cx="6896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000">
                <a:solidFill>
                  <a:srgbClr val="27782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smtClean="0">
                <a:solidFill>
                  <a:srgbClr val="3166BD"/>
                </a:solidFill>
              </a:rPr>
              <a:t>0</a:t>
            </a:r>
            <a:r>
              <a:rPr lang="ru-RU" dirty="0" smtClean="0">
                <a:solidFill>
                  <a:srgbClr val="3166BD"/>
                </a:solidFill>
              </a:rPr>
              <a:t>4</a:t>
            </a:r>
            <a:endParaRPr dirty="0">
              <a:solidFill>
                <a:srgbClr val="3166BD"/>
              </a:solidFill>
            </a:endParaRPr>
          </a:p>
        </p:txBody>
      </p:sp>
      <p:sp>
        <p:nvSpPr>
          <p:cNvPr id="24" name="Прямоугольник 5"/>
          <p:cNvSpPr txBox="1"/>
          <p:nvPr/>
        </p:nvSpPr>
        <p:spPr>
          <a:xfrm>
            <a:off x="1068401" y="4223980"/>
            <a:ext cx="393542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sz="1600" dirty="0" smtClean="0"/>
              <a:t>И появляется усталость, слабость, снижение работоспособности.</a:t>
            </a:r>
          </a:p>
        </p:txBody>
      </p:sp>
      <p:sp>
        <p:nvSpPr>
          <p:cNvPr id="25" name="Прямоугольник 5"/>
          <p:cNvSpPr txBox="1"/>
          <p:nvPr/>
        </p:nvSpPr>
        <p:spPr>
          <a:xfrm>
            <a:off x="1053888" y="3234755"/>
            <a:ext cx="395172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sz="1600" dirty="0" smtClean="0"/>
              <a:t>Организм оценивает его как угрозу и включает эконом-режим.</a:t>
            </a:r>
          </a:p>
        </p:txBody>
      </p:sp>
    </p:spTree>
    <p:extLst>
      <p:ext uri="{BB962C8B-B14F-4D97-AF65-F5344CB8AC3E}">
        <p14:creationId xmlns:p14="http://schemas.microsoft.com/office/powerpoint/2010/main" val="288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Кружок"/>
          <p:cNvSpPr/>
          <p:nvPr/>
        </p:nvSpPr>
        <p:spPr>
          <a:xfrm>
            <a:off x="8379765" y="4155548"/>
            <a:ext cx="5067987" cy="5067987"/>
          </a:xfrm>
          <a:prstGeom prst="ellipse">
            <a:avLst/>
          </a:prstGeom>
          <a:ln w="990600">
            <a:solidFill>
              <a:srgbClr val="3166BD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3" name="Рисунок 32"/>
          <p:cNvPicPr preferRelativeResize="0">
            <a:picLocks noChangeAspect="1"/>
          </p:cNvPicPr>
          <p:nvPr/>
        </p:nvPicPr>
        <p:blipFill rotWithShape="1">
          <a:blip r:embed="rId3"/>
          <a:srcRect l="-910" t="933" r="13982" b="9916"/>
          <a:stretch/>
        </p:blipFill>
        <p:spPr>
          <a:xfrm>
            <a:off x="4273804" y="2833261"/>
            <a:ext cx="2699443" cy="2700000"/>
          </a:xfrm>
          <a:prstGeom prst="flowChartConnector">
            <a:avLst/>
          </a:prstGeom>
        </p:spPr>
      </p:pic>
      <p:sp>
        <p:nvSpPr>
          <p:cNvPr id="373" name="Кружок"/>
          <p:cNvSpPr/>
          <p:nvPr/>
        </p:nvSpPr>
        <p:spPr>
          <a:xfrm>
            <a:off x="-980306" y="-1572339"/>
            <a:ext cx="5664202" cy="5664203"/>
          </a:xfrm>
          <a:prstGeom prst="ellipse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8" name="Рисунок 7"/>
          <p:cNvPicPr preferRelativeResize="0">
            <a:picLocks/>
          </p:cNvPicPr>
          <p:nvPr/>
        </p:nvPicPr>
        <p:blipFill rotWithShape="1">
          <a:blip r:embed="rId4"/>
          <a:srcRect l="19911" t="3909" r="16923" b="388"/>
          <a:stretch/>
        </p:blipFill>
        <p:spPr>
          <a:xfrm>
            <a:off x="6587490" y="235282"/>
            <a:ext cx="3315600" cy="3315600"/>
          </a:xfrm>
          <a:prstGeom prst="ellipse">
            <a:avLst/>
          </a:prstGeom>
        </p:spPr>
      </p:pic>
      <p:pic>
        <p:nvPicPr>
          <p:cNvPr id="3" name="Рисунок 2"/>
          <p:cNvPicPr preferRelativeResize="0">
            <a:picLocks noChangeAspect="1"/>
          </p:cNvPicPr>
          <p:nvPr/>
        </p:nvPicPr>
        <p:blipFill rotWithShape="1">
          <a:blip r:embed="rId5"/>
          <a:srcRect r="49998" b="19139"/>
          <a:stretch/>
        </p:blipFill>
        <p:spPr>
          <a:xfrm>
            <a:off x="2646656" y="317965"/>
            <a:ext cx="2376000" cy="2376000"/>
          </a:xfrm>
          <a:prstGeom prst="flowChartConnector">
            <a:avLst/>
          </a:prstGeom>
        </p:spPr>
      </p:pic>
      <p:pic>
        <p:nvPicPr>
          <p:cNvPr id="4" name="Рисунок 3"/>
          <p:cNvPicPr preferRelativeResize="0">
            <a:picLocks noChangeAspect="1"/>
          </p:cNvPicPr>
          <p:nvPr/>
        </p:nvPicPr>
        <p:blipFill rotWithShape="1">
          <a:blip r:embed="rId6"/>
          <a:srcRect l="27920" t="39821" r="17801" b="2516"/>
          <a:stretch/>
        </p:blipFill>
        <p:spPr>
          <a:xfrm>
            <a:off x="418284" y="2406119"/>
            <a:ext cx="1872000" cy="1873002"/>
          </a:xfrm>
          <a:prstGeom prst="ellipse">
            <a:avLst/>
          </a:prstGeom>
        </p:spPr>
      </p:pic>
      <p:sp>
        <p:nvSpPr>
          <p:cNvPr id="23" name="Кружок"/>
          <p:cNvSpPr>
            <a:spLocks noChangeAspect="1"/>
          </p:cNvSpPr>
          <p:nvPr/>
        </p:nvSpPr>
        <p:spPr>
          <a:xfrm>
            <a:off x="2669925" y="315792"/>
            <a:ext cx="2376000" cy="2376000"/>
          </a:xfrm>
          <a:prstGeom prst="ellipse">
            <a:avLst/>
          </a:prstGeom>
          <a:solidFill>
            <a:srgbClr val="FFFFFF">
              <a:alpha val="37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1" name="Заголовок 1"/>
          <p:cNvSpPr txBox="1"/>
          <p:nvPr/>
        </p:nvSpPr>
        <p:spPr>
          <a:xfrm>
            <a:off x="3357816" y="610720"/>
            <a:ext cx="1109081" cy="64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77500" lnSpcReduction="20000"/>
          </a:bodyPr>
          <a:lstStyle>
            <a:lvl1pPr algn="ctr" defTabSz="756024">
              <a:lnSpc>
                <a:spcPct val="90000"/>
              </a:lnSpc>
              <a:defRPr sz="3000">
                <a:solidFill>
                  <a:srgbClr val="161616"/>
                </a:solidFill>
                <a:latin typeface="Gilroy-SemiboldItalic"/>
                <a:ea typeface="Gilroy-SemiboldItalic"/>
                <a:cs typeface="Gilroy-SemiboldItalic"/>
                <a:sym typeface="Gilroy Semibold"/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II </a:t>
            </a:r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dirty="0" smtClean="0">
                <a:solidFill>
                  <a:schemeClr val="tx1"/>
                </a:solidFill>
              </a:rPr>
              <a:t>тадия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84" name="Прямоугольник 7"/>
          <p:cNvSpPr txBox="1"/>
          <p:nvPr/>
        </p:nvSpPr>
        <p:spPr>
          <a:xfrm>
            <a:off x="2983801" y="1714657"/>
            <a:ext cx="1765082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b="1" dirty="0" smtClean="0">
                <a:solidFill>
                  <a:schemeClr val="tx1"/>
                </a:solidFill>
              </a:rPr>
              <a:t>Легкое утомление</a:t>
            </a:r>
            <a:endParaRPr b="1" dirty="0">
              <a:solidFill>
                <a:schemeClr val="tx1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582883" y="225951"/>
            <a:ext cx="3320501" cy="3329479"/>
            <a:chOff x="6582883" y="225951"/>
            <a:chExt cx="3320501" cy="3329479"/>
          </a:xfrm>
        </p:grpSpPr>
        <p:sp>
          <p:nvSpPr>
            <p:cNvPr id="375" name="Кружок"/>
            <p:cNvSpPr/>
            <p:nvPr/>
          </p:nvSpPr>
          <p:spPr>
            <a:xfrm>
              <a:off x="6582883" y="225951"/>
              <a:ext cx="3320501" cy="3329479"/>
            </a:xfrm>
            <a:prstGeom prst="ellipse">
              <a:avLst/>
            </a:prstGeom>
            <a:solidFill>
              <a:srgbClr val="FFFFFF">
                <a:alpha val="44000"/>
              </a:srgbClr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80" name="Заголовок 1"/>
            <p:cNvSpPr txBox="1"/>
            <p:nvPr/>
          </p:nvSpPr>
          <p:spPr>
            <a:xfrm>
              <a:off x="7691902" y="538953"/>
              <a:ext cx="1109081" cy="6463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ctr">
              <a:normAutofit fontScale="77500" lnSpcReduction="20000"/>
            </a:bodyPr>
            <a:lstStyle>
              <a:lvl1pPr algn="ctr" defTabSz="756024">
                <a:lnSpc>
                  <a:spcPct val="90000"/>
                </a:lnSpc>
                <a:defRPr sz="3000">
                  <a:solidFill>
                    <a:srgbClr val="161616"/>
                  </a:solidFill>
                  <a:latin typeface="Gilroy-SemiboldItalic"/>
                  <a:ea typeface="Gilroy-SemiboldItalic"/>
                  <a:cs typeface="Gilroy-SemiboldItalic"/>
                  <a:sym typeface="Gilroy Semibold"/>
                </a:defRPr>
              </a:lvl1pPr>
            </a:lstStyle>
            <a:p>
              <a:r>
                <a:rPr lang="en-US" dirty="0" smtClean="0"/>
                <a:t>IV</a:t>
              </a:r>
              <a:r>
                <a:rPr lang="ru-RU" dirty="0" smtClean="0"/>
                <a:t> стадия</a:t>
              </a:r>
              <a:endParaRPr dirty="0"/>
            </a:p>
          </p:txBody>
        </p:sp>
        <p:sp>
          <p:nvSpPr>
            <p:cNvPr id="385" name="Прямоугольник 7"/>
            <p:cNvSpPr txBox="1"/>
            <p:nvPr/>
          </p:nvSpPr>
          <p:spPr>
            <a:xfrm>
              <a:off x="7121312" y="1859385"/>
              <a:ext cx="2109223" cy="7078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 algn="ctr">
                <a:defRPr sz="2000">
                  <a:solidFill>
                    <a:srgbClr val="161616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lvl1pPr>
            </a:lstStyle>
            <a:p>
              <a:r>
                <a:rPr b="1" dirty="0" smtClean="0"/>
                <a:t>Т</a:t>
              </a:r>
              <a:r>
                <a:rPr lang="ru-RU" b="1" dirty="0" err="1" smtClean="0"/>
                <a:t>яжелое</a:t>
              </a:r>
              <a:r>
                <a:rPr lang="ru-RU" b="1" dirty="0" smtClean="0"/>
                <a:t> утомление</a:t>
              </a:r>
              <a:endParaRPr b="1" dirty="0"/>
            </a:p>
          </p:txBody>
        </p:sp>
      </p:grp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434367" y="2404421"/>
            <a:ext cx="1872000" cy="1870920"/>
            <a:chOff x="7558235" y="398532"/>
            <a:chExt cx="1944000" cy="1944003"/>
          </a:xfrm>
        </p:grpSpPr>
        <p:sp>
          <p:nvSpPr>
            <p:cNvPr id="24" name="Кружок"/>
            <p:cNvSpPr>
              <a:spLocks noChangeAspect="1"/>
            </p:cNvSpPr>
            <p:nvPr/>
          </p:nvSpPr>
          <p:spPr>
            <a:xfrm>
              <a:off x="7558235" y="398532"/>
              <a:ext cx="1944000" cy="1944003"/>
            </a:xfrm>
            <a:prstGeom prst="ellipse">
              <a:avLst/>
            </a:prstGeom>
            <a:solidFill>
              <a:srgbClr val="FFFFFF">
                <a:alpha val="28000"/>
              </a:srgbClr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82" name="Заголовок 1"/>
            <p:cNvSpPr txBox="1"/>
            <p:nvPr/>
          </p:nvSpPr>
          <p:spPr>
            <a:xfrm>
              <a:off x="7979905" y="538755"/>
              <a:ext cx="1109081" cy="6463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ctr">
              <a:normAutofit fontScale="77500" lnSpcReduction="20000"/>
            </a:bodyPr>
            <a:lstStyle>
              <a:lvl1pPr algn="ctr" defTabSz="756024">
                <a:lnSpc>
                  <a:spcPct val="90000"/>
                </a:lnSpc>
                <a:defRPr sz="3000">
                  <a:solidFill>
                    <a:srgbClr val="161616"/>
                  </a:solidFill>
                  <a:latin typeface="Gilroy-SemiboldItalic"/>
                  <a:ea typeface="Gilroy-SemiboldItalic"/>
                  <a:cs typeface="Gilroy-SemiboldItalic"/>
                  <a:sym typeface="Gilroy Semibold"/>
                </a:defRPr>
              </a:lvl1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I</a:t>
              </a:r>
              <a:r>
                <a:rPr lang="ru-RU" dirty="0" smtClean="0">
                  <a:solidFill>
                    <a:schemeClr val="tx1"/>
                  </a:solidFill>
                </a:rPr>
                <a:t> стадия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386" name="Прямоугольник 7"/>
            <p:cNvSpPr txBox="1"/>
            <p:nvPr/>
          </p:nvSpPr>
          <p:spPr>
            <a:xfrm>
              <a:off x="7565117" y="1498418"/>
              <a:ext cx="1915838" cy="6463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 algn="ctr">
                <a:defRPr sz="2000">
                  <a:solidFill>
                    <a:srgbClr val="161616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lvl1pPr>
            </a:lstStyle>
            <a:p>
              <a:r>
                <a:rPr lang="ru-RU" sz="1800" b="1" dirty="0" smtClean="0">
                  <a:solidFill>
                    <a:schemeClr val="tx1"/>
                  </a:solidFill>
                </a:rPr>
                <a:t>Начальное утомление</a:t>
              </a:r>
              <a:endParaRPr sz="1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4267759" y="2834178"/>
            <a:ext cx="2700000" cy="2700000"/>
            <a:chOff x="6071441" y="2628254"/>
            <a:chExt cx="2636455" cy="2636455"/>
          </a:xfrm>
        </p:grpSpPr>
        <p:sp>
          <p:nvSpPr>
            <p:cNvPr id="377" name="Кружок"/>
            <p:cNvSpPr/>
            <p:nvPr/>
          </p:nvSpPr>
          <p:spPr>
            <a:xfrm>
              <a:off x="6071441" y="2628254"/>
              <a:ext cx="2636455" cy="2636455"/>
            </a:xfrm>
            <a:prstGeom prst="ellipse">
              <a:avLst/>
            </a:prstGeom>
            <a:solidFill>
              <a:srgbClr val="FFFFFF">
                <a:alpha val="33000"/>
              </a:srgbClr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83" name="Заголовок 1"/>
            <p:cNvSpPr txBox="1"/>
            <p:nvPr/>
          </p:nvSpPr>
          <p:spPr>
            <a:xfrm>
              <a:off x="6813958" y="2989412"/>
              <a:ext cx="1109081" cy="6463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ctr">
              <a:normAutofit fontScale="77500" lnSpcReduction="20000"/>
            </a:bodyPr>
            <a:lstStyle>
              <a:lvl1pPr algn="ctr" defTabSz="756024">
                <a:lnSpc>
                  <a:spcPct val="90000"/>
                </a:lnSpc>
                <a:defRPr sz="3000">
                  <a:solidFill>
                    <a:srgbClr val="161616"/>
                  </a:solidFill>
                  <a:latin typeface="Gilroy-SemiboldItalic"/>
                  <a:ea typeface="Gilroy-SemiboldItalic"/>
                  <a:cs typeface="Gilroy-SemiboldItalic"/>
                  <a:sym typeface="Gilroy Semibold"/>
                </a:defRPr>
              </a:lvl1pPr>
            </a:lstStyle>
            <a:p>
              <a:r>
                <a:rPr lang="en-US" dirty="0" smtClean="0"/>
                <a:t>III</a:t>
              </a:r>
              <a:r>
                <a:rPr lang="ru-RU" dirty="0" smtClean="0"/>
                <a:t> стадия</a:t>
              </a:r>
              <a:endParaRPr dirty="0"/>
            </a:p>
          </p:txBody>
        </p:sp>
        <p:sp>
          <p:nvSpPr>
            <p:cNvPr id="387" name="Прямоугольник 7"/>
            <p:cNvSpPr txBox="1"/>
            <p:nvPr/>
          </p:nvSpPr>
          <p:spPr>
            <a:xfrm>
              <a:off x="6410579" y="3903210"/>
              <a:ext cx="1915838" cy="7078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 algn="ctr">
                <a:defRPr sz="2000">
                  <a:solidFill>
                    <a:srgbClr val="161616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lvl1pPr>
            </a:lstStyle>
            <a:p>
              <a:r>
                <a:rPr lang="ru-RU" b="1" dirty="0" smtClean="0"/>
                <a:t>Выраженное утомление</a:t>
              </a:r>
              <a:endParaRPr b="1" dirty="0"/>
            </a:p>
          </p:txBody>
        </p:sp>
      </p:grpSp>
      <p:pic>
        <p:nvPicPr>
          <p:cNvPr id="18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8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Заголовок 1"/>
          <p:cNvSpPr txBox="1"/>
          <p:nvPr/>
        </p:nvSpPr>
        <p:spPr>
          <a:xfrm>
            <a:off x="432597" y="638490"/>
            <a:ext cx="89995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756024">
              <a:lnSpc>
                <a:spcPct val="90000"/>
              </a:lnSpc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Стадии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litoral.ru/wp-content/uploads/2021/02/uskorenie-zhiroszhiganiya-pri-zanyatiyah-sporto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364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46245" y="638488"/>
            <a:ext cx="8999543" cy="646334"/>
          </a:xfrm>
          <a:prstGeom prst="rect">
            <a:avLst/>
          </a:prstGeom>
        </p:spPr>
        <p:txBody>
          <a:bodyPr lIns="45718" tIns="45718" rIns="45718" bIns="45718"/>
          <a:lstStyle>
            <a:lvl1pPr defTabSz="756024">
              <a:defRPr sz="3700">
                <a:solidFill>
                  <a:srgbClr val="161616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 smtClean="0"/>
              <a:t>Стадии</a:t>
            </a:r>
            <a:endParaRPr dirty="0"/>
          </a:p>
        </p:txBody>
      </p:sp>
      <p:sp>
        <p:nvSpPr>
          <p:cNvPr id="415" name="Сквиркл"/>
          <p:cNvSpPr/>
          <p:nvPr/>
        </p:nvSpPr>
        <p:spPr>
          <a:xfrm>
            <a:off x="509725" y="1567545"/>
            <a:ext cx="2876495" cy="1446540"/>
          </a:xfrm>
          <a:prstGeom prst="roundRect">
            <a:avLst>
              <a:gd name="adj" fmla="val 1589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6" name="Сквиркл"/>
          <p:cNvSpPr/>
          <p:nvPr/>
        </p:nvSpPr>
        <p:spPr>
          <a:xfrm>
            <a:off x="509725" y="3232579"/>
            <a:ext cx="2876495" cy="1446541"/>
          </a:xfrm>
          <a:prstGeom prst="roundRect">
            <a:avLst>
              <a:gd name="adj" fmla="val 1589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7" name="Прямоугольник 5"/>
          <p:cNvSpPr txBox="1"/>
          <p:nvPr/>
        </p:nvSpPr>
        <p:spPr>
          <a:xfrm>
            <a:off x="3752682" y="3335432"/>
            <a:ext cx="5762321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sz="1600" dirty="0"/>
              <a:t>Появляется неустойчивость в настроении. Уже трудно сосредоточиться. Интенсивность труда продолжает падать. Но при усилиях удается ее наверстать. Запас сил кончается при обычных нагрузках. Трудно заснуть и проснуться.</a:t>
            </a:r>
            <a:endParaRPr sz="1600" dirty="0"/>
          </a:p>
        </p:txBody>
      </p:sp>
      <p:sp>
        <p:nvSpPr>
          <p:cNvPr id="423" name="Прямоугольник 7"/>
          <p:cNvSpPr txBox="1"/>
          <p:nvPr/>
        </p:nvSpPr>
        <p:spPr>
          <a:xfrm>
            <a:off x="509726" y="1956728"/>
            <a:ext cx="287649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Первая стадия</a:t>
            </a:r>
          </a:p>
          <a:p>
            <a:r>
              <a:rPr lang="ru-RU" sz="1600" dirty="0" smtClean="0"/>
              <a:t>Начальное утомление</a:t>
            </a:r>
            <a:endParaRPr sz="1600" dirty="0"/>
          </a:p>
        </p:txBody>
      </p:sp>
      <p:sp>
        <p:nvSpPr>
          <p:cNvPr id="424" name="Прямоугольник 7"/>
          <p:cNvSpPr txBox="1"/>
          <p:nvPr/>
        </p:nvSpPr>
        <p:spPr>
          <a:xfrm>
            <a:off x="725233" y="3720359"/>
            <a:ext cx="244548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ru-RU" dirty="0" smtClean="0"/>
              <a:t>Вторая стадия</a:t>
            </a:r>
          </a:p>
          <a:p>
            <a:r>
              <a:rPr lang="ru-RU" sz="1600" dirty="0" smtClean="0"/>
              <a:t>Легкое утомление</a:t>
            </a:r>
            <a:endParaRPr sz="1600" dirty="0"/>
          </a:p>
        </p:txBody>
      </p:sp>
      <p:sp>
        <p:nvSpPr>
          <p:cNvPr id="425" name="Кружок"/>
          <p:cNvSpPr/>
          <p:nvPr/>
        </p:nvSpPr>
        <p:spPr>
          <a:xfrm>
            <a:off x="7367043" y="-2118119"/>
            <a:ext cx="3531841" cy="3531838"/>
          </a:xfrm>
          <a:prstGeom prst="ellipse">
            <a:avLst/>
          </a:prstGeom>
          <a:ln w="723900">
            <a:solidFill>
              <a:srgbClr val="3166BD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6" name="Кружок"/>
          <p:cNvSpPr/>
          <p:nvPr/>
        </p:nvSpPr>
        <p:spPr>
          <a:xfrm>
            <a:off x="5837411" y="462682"/>
            <a:ext cx="625411" cy="625412"/>
          </a:xfrm>
          <a:prstGeom prst="ellipse">
            <a:avLst/>
          </a:prstGeom>
          <a:solidFill>
            <a:srgbClr val="3166B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" name="Изображение" descr="Изображение">
            <a:extLst>
              <a:ext uri="{FF2B5EF4-FFF2-40B4-BE49-F238E27FC236}">
                <a16:creationId xmlns="" xmlns:a16="http://schemas.microsoft.com/office/drawing/2014/main" id="{2EC2C49A-6E86-F309-FAC5-1072E283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" y="4999662"/>
            <a:ext cx="821682" cy="14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05" y="4889362"/>
            <a:ext cx="317165" cy="364557"/>
          </a:xfrm>
          <a:prstGeom prst="rect">
            <a:avLst/>
          </a:prstGeom>
        </p:spPr>
      </p:pic>
      <p:sp>
        <p:nvSpPr>
          <p:cNvPr id="18" name="Прямоугольник 5"/>
          <p:cNvSpPr txBox="1"/>
          <p:nvPr/>
        </p:nvSpPr>
        <p:spPr>
          <a:xfrm>
            <a:off x="3752682" y="1737693"/>
            <a:ext cx="5762321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defRPr sz="2000">
                <a:solidFill>
                  <a:srgbClr val="16161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sz="1600" dirty="0"/>
              <a:t>Временно пропадает интерес к работе. Снижается ее интенсивность. Память и внимание - в норме. Работа делается без усилий. Запас сил кончается при росте нагрузок</a:t>
            </a:r>
            <a:r>
              <a:rPr lang="ru-RU" sz="1600" dirty="0" smtClean="0"/>
              <a:t>. Может </a:t>
            </a:r>
            <a:r>
              <a:rPr lang="ru-RU" sz="1600" dirty="0"/>
              <a:t>быть трудно заснуть или проснуться.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3016829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Liberation Sans"/>
        <a:ea typeface="Liberation Sans"/>
        <a:cs typeface="Liberation San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Liberation Sans"/>
        <a:ea typeface="Liberation Sans"/>
        <a:cs typeface="Liberation San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1074</Words>
  <Application>Microsoft Office PowerPoint</Application>
  <PresentationFormat>Произвольный</PresentationFormat>
  <Paragraphs>201</Paragraphs>
  <Slides>33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Стадии</vt:lpstr>
      <vt:lpstr>Стадии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Natalia Lebedeva</dc:creator>
  <cp:lastModifiedBy>Admin</cp:lastModifiedBy>
  <cp:revision>185</cp:revision>
  <dcterms:modified xsi:type="dcterms:W3CDTF">2023-07-03T08:33:32Z</dcterms:modified>
</cp:coreProperties>
</file>